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7" r:id="rId2"/>
    <p:sldId id="644" r:id="rId3"/>
    <p:sldId id="687" r:id="rId4"/>
    <p:sldId id="688" r:id="rId5"/>
    <p:sldId id="689" r:id="rId6"/>
    <p:sldId id="690" r:id="rId7"/>
    <p:sldId id="691" r:id="rId8"/>
    <p:sldId id="692" r:id="rId9"/>
    <p:sldId id="693" r:id="rId10"/>
    <p:sldId id="694" r:id="rId11"/>
    <p:sldId id="695" r:id="rId12"/>
    <p:sldId id="696" r:id="rId13"/>
    <p:sldId id="697" r:id="rId14"/>
    <p:sldId id="698" r:id="rId15"/>
    <p:sldId id="699" r:id="rId16"/>
    <p:sldId id="700" r:id="rId17"/>
    <p:sldId id="701" r:id="rId18"/>
    <p:sldId id="702" r:id="rId19"/>
    <p:sldId id="703" r:id="rId20"/>
    <p:sldId id="704" r:id="rId21"/>
    <p:sldId id="705" r:id="rId22"/>
    <p:sldId id="706" r:id="rId23"/>
    <p:sldId id="707" r:id="rId24"/>
    <p:sldId id="708" r:id="rId25"/>
    <p:sldId id="709" r:id="rId26"/>
    <p:sldId id="710" r:id="rId27"/>
    <p:sldId id="713" r:id="rId28"/>
    <p:sldId id="712" r:id="rId29"/>
    <p:sldId id="711" r:id="rId30"/>
    <p:sldId id="714" r:id="rId31"/>
    <p:sldId id="715" r:id="rId32"/>
    <p:sldId id="716" r:id="rId33"/>
    <p:sldId id="717" r:id="rId34"/>
    <p:sldId id="718" r:id="rId35"/>
    <p:sldId id="719" r:id="rId36"/>
    <p:sldId id="720" r:id="rId37"/>
    <p:sldId id="721" r:id="rId38"/>
    <p:sldId id="722" r:id="rId39"/>
    <p:sldId id="723" r:id="rId40"/>
    <p:sldId id="724" r:id="rId41"/>
    <p:sldId id="725" r:id="rId42"/>
    <p:sldId id="726" r:id="rId43"/>
    <p:sldId id="727" r:id="rId44"/>
    <p:sldId id="728" r:id="rId45"/>
    <p:sldId id="729" r:id="rId46"/>
    <p:sldId id="730" r:id="rId47"/>
    <p:sldId id="731" r:id="rId48"/>
    <p:sldId id="732" r:id="rId49"/>
    <p:sldId id="733" r:id="rId50"/>
    <p:sldId id="735" r:id="rId51"/>
    <p:sldId id="736" r:id="rId52"/>
    <p:sldId id="737" r:id="rId53"/>
    <p:sldId id="738" r:id="rId54"/>
    <p:sldId id="739" r:id="rId55"/>
    <p:sldId id="740" r:id="rId56"/>
    <p:sldId id="734" r:id="rId57"/>
    <p:sldId id="685" r:id="rId58"/>
    <p:sldId id="741" r:id="rId59"/>
    <p:sldId id="686" r:id="rId60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BCA96"/>
    <a:srgbClr val="D6E5FE"/>
    <a:srgbClr val="D8C5FF"/>
    <a:srgbClr val="FFF0D1"/>
    <a:srgbClr val="FFFF97"/>
    <a:srgbClr val="EFCDDE"/>
    <a:srgbClr val="D8FFC5"/>
    <a:srgbClr val="ADCBF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34" autoAdjust="0"/>
  </p:normalViewPr>
  <p:slideViewPr>
    <p:cSldViewPr>
      <p:cViewPr varScale="1">
        <p:scale>
          <a:sx n="64" d="100"/>
          <a:sy n="64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587-4A63-81FA-B471C78135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87-4A63-81FA-B471C78135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87-4A63-81FA-B471C78135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587-4A63-81FA-B471C7813561}"/>
              </c:ext>
            </c:extLst>
          </c:dPt>
          <c:dLbls>
            <c:delete val="1"/>
          </c:dLbls>
          <c:cat>
            <c:strRef>
              <c:f>Planilha1!$A$2:$A$5</c:f>
              <c:strCache>
                <c:ptCount val="4"/>
                <c:pt idx="0">
                  <c:v>Municipal</c:v>
                </c:pt>
                <c:pt idx="1">
                  <c:v>Privada</c:v>
                </c:pt>
                <c:pt idx="2">
                  <c:v>Estadual</c:v>
                </c:pt>
                <c:pt idx="3">
                  <c:v>Federal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48</c:v>
                </c:pt>
                <c:pt idx="1">
                  <c:v>18</c:v>
                </c:pt>
                <c:pt idx="2">
                  <c:v>32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7-4A63-81FA-B471C781356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4EEC1F-5960-498D-8CFE-EF8B75071299}" type="datetimeFigureOut">
              <a:rPr lang="pt-BR"/>
              <a:pPr>
                <a:defRPr/>
              </a:pPr>
              <a:t>08/02/2022</a:t>
            </a:fld>
            <a:endParaRPr lang="pt-B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8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8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B716F5-21BC-46DD-A0DC-8A0953BCA8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34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14506E-00CF-49ED-9E2A-4DC0571CECFB}" type="datetimeFigureOut">
              <a:rPr lang="pt-BR"/>
              <a:pPr>
                <a:defRPr/>
              </a:pPr>
              <a:t>08/02/2022</a:t>
            </a:fld>
            <a:endParaRPr lang="pt-BR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3"/>
            <a:ext cx="5679440" cy="46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033434-88D6-4DBA-9439-F6C1E9637C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307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619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723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0697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1582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37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118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3875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2804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0801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655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6925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706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3704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7275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0360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3606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5542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1043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9636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4868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012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750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1297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290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0888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986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15653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0463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55897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79694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95453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41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2267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94649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90252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6197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54121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6037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95730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5709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0783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20253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872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2730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3685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79870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48330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06810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1761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79385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78001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6376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7556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0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64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7384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62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01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ED60B-0796-419E-801F-9D17ADC4D8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6C9BB-47DC-4381-8172-490EB32D4C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6B860-714C-4F92-A16B-B8016011EB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E2A86-9C4B-45C5-B18F-D451450F93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16F3-18D5-4026-94D2-528DFDA4F0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753B9-C734-4FC1-9F1B-754FF735A6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61E62-BAC7-441F-9A2F-8EF1FB784D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C861C-3498-4A07-A5F6-C43F21C6A2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67A0-6651-4C0A-940B-32A01BE151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75639-05EF-4C32-A5C3-2CB5698224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2204-A169-4E2A-AD82-06C441ED92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F0CF890-2941-4B18-9FCB-325829307C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nsbiblicas.wordpress.com/tag/apostolos/" TargetMode="External"/><Relationship Id="rId3" Type="http://schemas.openxmlformats.org/officeDocument/2006/relationships/hyperlink" Target="https://campanhas.cnbb.org.br/campanha/fraternidade1982" TargetMode="External"/><Relationship Id="rId7" Type="http://schemas.openxmlformats.org/officeDocument/2006/relationships/hyperlink" Target="https://www.facebook.com/acervo.virtual.jesus/photos/homenagem-ao-dia-do-trabalhador-1-de-maio-jesus-filho-de-jos%C3%A9-o-carpinteiro-mate/1403464376499948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usbibliaepoesia.wordpress.com/2019/01/27/jesus-na-sinagoga-de-nazare/" TargetMode="External"/><Relationship Id="rId11" Type="http://schemas.openxmlformats.org/officeDocument/2006/relationships/hyperlink" Target="https://mividaenxto.com/evangelio-del-dia-tampoco-yo-te-condeno-vete-y-en-adelante-no-peques-mas/" TargetMode="External"/><Relationship Id="rId5" Type="http://schemas.openxmlformats.org/officeDocument/2006/relationships/hyperlink" Target="https://campanhas.cnbb.org.br/campanha/campanha-da-fraternidade-2022" TargetMode="External"/><Relationship Id="rId10" Type="http://schemas.openxmlformats.org/officeDocument/2006/relationships/hyperlink" Target="https://imagensbiblicas.wordpress.com/tag/ascensao-de-cristo/" TargetMode="External"/><Relationship Id="rId4" Type="http://schemas.openxmlformats.org/officeDocument/2006/relationships/hyperlink" Target="https://campanhas.cnbb.org.br/campanha/fraternidade1998" TargetMode="External"/><Relationship Id="rId9" Type="http://schemas.openxmlformats.org/officeDocument/2006/relationships/hyperlink" Target="http://ujucasp.org.br/site/2020/03/12/jesus-e-a-samaritana-a-beira-do-poco-de-jaco-joao-45-42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CE79672C-D788-408F-AC1A-81D537123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482507"/>
            <a:ext cx="3736994" cy="5508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700" b="1" kern="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Estudo</a:t>
            </a:r>
            <a:r>
              <a:rPr kumimoji="0" lang="pt-BR" sz="37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do Texto-Base </a:t>
            </a:r>
            <a:r>
              <a:rPr kumimoji="0" lang="pt-BR" sz="37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da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Campanha da Fraternidade 2022</a:t>
            </a:r>
            <a:endParaRPr kumimoji="0" lang="pt-BR" sz="37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2BD61E9-29A2-4158-BCED-F4633091C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4736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238EB35-A9BB-44F1-B774-4068BAE73587}"/>
              </a:ext>
            </a:extLst>
          </p:cNvPr>
          <p:cNvSpPr txBox="1"/>
          <p:nvPr/>
        </p:nvSpPr>
        <p:spPr>
          <a:xfrm>
            <a:off x="237392" y="1664223"/>
            <a:ext cx="86944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Aprender exige esforço: compreender o vivido e relações entre acontecimentos.</a:t>
            </a:r>
            <a:endParaRPr lang="pt-BR" sz="2800" b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255567" y="3167390"/>
            <a:ext cx="8712968" cy="138499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Pandemia: compreensão dos limites, potencialidades e capacidade de cooperação</a:t>
            </a:r>
            <a:endParaRPr lang="pt-BR" sz="2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Aprender com o vivido e construir o novo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8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238EB35-A9BB-44F1-B774-4068BAE73587}"/>
              </a:ext>
            </a:extLst>
          </p:cNvPr>
          <p:cNvSpPr txBox="1"/>
          <p:nvPr/>
        </p:nvSpPr>
        <p:spPr>
          <a:xfrm>
            <a:off x="237392" y="1664223"/>
            <a:ext cx="8694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Pandemia </a:t>
            </a: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crise de informações</a:t>
            </a:r>
            <a:endParaRPr lang="pt-BR" sz="2800" b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251520" y="2597435"/>
            <a:ext cx="8712968" cy="954107"/>
          </a:xfrm>
          <a:prstGeom prst="rect">
            <a:avLst/>
          </a:prstGeom>
          <a:solidFill>
            <a:srgbClr val="FFF0D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Conhecimento e sabedoria não são fruto do somatório de informações</a:t>
            </a:r>
            <a:endParaRPr lang="pt-BR" sz="2800" b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Informação, conhecimento e sabedoria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4738549-BE86-4D88-A3F5-BB886F8205C3}"/>
              </a:ext>
            </a:extLst>
          </p:cNvPr>
          <p:cNvSpPr txBox="1"/>
          <p:nvPr/>
        </p:nvSpPr>
        <p:spPr>
          <a:xfrm>
            <a:off x="251520" y="3930427"/>
            <a:ext cx="496855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Informação pode: </a:t>
            </a:r>
            <a:r>
              <a:rPr lang="pt-BR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preconceitos, solucionar problemas, gerar iniciativas de fraternidade</a:t>
            </a:r>
            <a:endParaRPr lang="pt-BR" sz="2800" b="1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0291F0-11DF-4798-853A-495C5B57F285}"/>
              </a:ext>
            </a:extLst>
          </p:cNvPr>
          <p:cNvSpPr txBox="1"/>
          <p:nvPr/>
        </p:nvSpPr>
        <p:spPr>
          <a:xfrm>
            <a:off x="5540788" y="4497509"/>
            <a:ext cx="3423700" cy="1815882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Democratização dos meios de comunicação: </a:t>
            </a:r>
            <a:r>
              <a:rPr lang="pt-BR" sz="2800" b="1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ganhos e riscos</a:t>
            </a:r>
            <a:endParaRPr lang="pt-BR" sz="2800" b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3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251520" y="1585420"/>
            <a:ext cx="8712968" cy="954107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Inusitado: </a:t>
            </a: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provisoriedade do conhecimento e aprendizagem contínua</a:t>
            </a:r>
            <a:endParaRPr lang="pt-BR" sz="2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Inesperado, ambiguidade e encontro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4738549-BE86-4D88-A3F5-BB886F8205C3}"/>
              </a:ext>
            </a:extLst>
          </p:cNvPr>
          <p:cNvSpPr txBox="1"/>
          <p:nvPr/>
        </p:nvSpPr>
        <p:spPr>
          <a:xfrm>
            <a:off x="220372" y="3212976"/>
            <a:ext cx="432048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Esperança não rejeita ambiguidade, mas busca reconciliação nosso passo com o projeto de Deus.</a:t>
            </a:r>
            <a:endParaRPr lang="pt-BR" sz="2800" b="1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0291F0-11DF-4798-853A-495C5B57F285}"/>
              </a:ext>
            </a:extLst>
          </p:cNvPr>
          <p:cNvSpPr txBox="1"/>
          <p:nvPr/>
        </p:nvSpPr>
        <p:spPr>
          <a:xfrm>
            <a:off x="5148064" y="3212976"/>
            <a:ext cx="3423700" cy="1815882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educador é promover a </a:t>
            </a: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 do encontro</a:t>
            </a:r>
            <a:endParaRPr lang="pt-BR" sz="2800" b="1" dirty="0">
              <a:solidFill>
                <a:schemeClr val="accent5">
                  <a:lumMod val="2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8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251520" y="1585420"/>
            <a:ext cx="8712968" cy="1815882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para a formação integral:</a:t>
            </a:r>
          </a:p>
          <a:p>
            <a:pPr>
              <a:spcAft>
                <a:spcPts val="0"/>
              </a:spcAft>
            </a:pPr>
            <a:r>
              <a:rPr lang="pt-BR" sz="2800" b="1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Lugar na sociedade</a:t>
            </a:r>
          </a:p>
          <a:p>
            <a:pPr>
              <a:spcAft>
                <a:spcPts val="0"/>
              </a:spcAft>
            </a:pPr>
            <a:r>
              <a:rPr lang="pt-BR" sz="2800" b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Novas forma</a:t>
            </a:r>
            <a:r>
              <a:rPr lang="pt-BR" sz="2800" b="1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de educar além da racionalidade técnico-utilitária</a:t>
            </a:r>
            <a:endParaRPr lang="pt-BR" sz="2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Formação humana e o papel da educação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4738549-BE86-4D88-A3F5-BB886F8205C3}"/>
              </a:ext>
            </a:extLst>
          </p:cNvPr>
          <p:cNvSpPr txBox="1"/>
          <p:nvPr/>
        </p:nvSpPr>
        <p:spPr>
          <a:xfrm>
            <a:off x="312886" y="3631664"/>
            <a:ext cx="497919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Pandemia fez ecoar a perspectiva humanista de educação: 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comunhão, democracia, aprendizado e relações fraternas</a:t>
            </a:r>
            <a:r>
              <a:rPr lang="pt-BR" sz="28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0291F0-11DF-4798-853A-495C5B57F285}"/>
              </a:ext>
            </a:extLst>
          </p:cNvPr>
          <p:cNvSpPr txBox="1"/>
          <p:nvPr/>
        </p:nvSpPr>
        <p:spPr>
          <a:xfrm>
            <a:off x="5724128" y="3631664"/>
            <a:ext cx="3240360" cy="2677656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pt-BR" sz="28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currículo do nosso tempo </a:t>
            </a: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ser transformado em </a:t>
            </a:r>
            <a:r>
              <a:rPr lang="pt-BR" sz="28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conteúdo de vida</a:t>
            </a:r>
            <a:endParaRPr lang="pt-BR" sz="2800" b="1" i="1" dirty="0">
              <a:solidFill>
                <a:schemeClr val="accent5">
                  <a:lumMod val="2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2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215516" y="1898513"/>
            <a:ext cx="8748972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Pais são os primeiros, mas não os únicos educadores</a:t>
            </a:r>
          </a:p>
          <a:p>
            <a:pPr>
              <a:spcAft>
                <a:spcPts val="0"/>
              </a:spcAft>
            </a:pPr>
            <a:r>
              <a:rPr lang="pt-BR" sz="2800" b="1" i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</a:t>
            </a:r>
            <a:r>
              <a:rPr lang="pt-BR" sz="2800" i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ugares formativos: </a:t>
            </a: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igreja, comunidades, associações. </a:t>
            </a:r>
          </a:p>
          <a:p>
            <a:pPr>
              <a:spcAft>
                <a:spcPts val="0"/>
              </a:spcAft>
            </a:pPr>
            <a:r>
              <a:rPr lang="pt-BR" sz="2800" b="1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Aldeia que educa: imensa rede social</a:t>
            </a:r>
          </a:p>
          <a:p>
            <a:pPr>
              <a:spcAft>
                <a:spcPts val="0"/>
              </a:spcAft>
            </a:pPr>
            <a:endParaRPr lang="pt-BR" sz="2800" b="1" dirty="0">
              <a:solidFill>
                <a:srgbClr val="0000CC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954107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fraternidade e amizade social como contextos educativos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0291F0-11DF-4798-853A-495C5B57F285}"/>
              </a:ext>
            </a:extLst>
          </p:cNvPr>
          <p:cNvSpPr txBox="1"/>
          <p:nvPr/>
        </p:nvSpPr>
        <p:spPr>
          <a:xfrm>
            <a:off x="251520" y="4388235"/>
            <a:ext cx="3744416" cy="1815882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i="1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 e literatura: </a:t>
            </a:r>
            <a:r>
              <a:rPr lang="pt-BR" sz="2800" b="1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estética além do técnico e pragmático</a:t>
            </a:r>
            <a:endParaRPr lang="pt-BR" sz="2800" b="1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2B056EF-F64A-468A-8F71-401899E3E55B}"/>
              </a:ext>
            </a:extLst>
          </p:cNvPr>
          <p:cNvSpPr txBox="1"/>
          <p:nvPr/>
        </p:nvSpPr>
        <p:spPr>
          <a:xfrm>
            <a:off x="4572000" y="4449558"/>
            <a:ext cx="4320480" cy="181588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</a:t>
            </a:r>
            <a:r>
              <a:rPr lang="pt-BR" sz="28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XX: meios de comunicação social Televisão: usada por instituições</a:t>
            </a:r>
          </a:p>
        </p:txBody>
      </p:sp>
    </p:spTree>
    <p:extLst>
      <p:ext uri="{BB962C8B-B14F-4D97-AF65-F5344CB8AC3E}">
        <p14:creationId xmlns:p14="http://schemas.microsoft.com/office/powerpoint/2010/main" val="263748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215516" y="1898513"/>
            <a:ext cx="874897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Séc. XXI: internet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Plataformas, ferramentas e equipamentos.</a:t>
            </a:r>
          </a:p>
          <a:p>
            <a:pPr>
              <a:spcAft>
                <a:spcPts val="0"/>
              </a:spcAft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Novo jeito de viver, ritmo de tempo, percepção de distância, relações humanas, 	Campo educacional: bibliotecas, periódicos, metodologias (EaD)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954107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fraternidade e amizade social como contextos educativos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05C436-44D4-428F-8DBD-81160CB8D3FB}"/>
              </a:ext>
            </a:extLst>
          </p:cNvPr>
          <p:cNvSpPr txBox="1"/>
          <p:nvPr/>
        </p:nvSpPr>
        <p:spPr>
          <a:xfrm>
            <a:off x="287524" y="5207483"/>
            <a:ext cx="8604956" cy="95410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Novas tecnologias: formar e se tornar comunidades abertas</a:t>
            </a:r>
          </a:p>
        </p:txBody>
      </p:sp>
    </p:spTree>
    <p:extLst>
      <p:ext uri="{BB962C8B-B14F-4D97-AF65-F5344CB8AC3E}">
        <p14:creationId xmlns:p14="http://schemas.microsoft.com/office/powerpoint/2010/main" val="3807733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215516" y="1898513"/>
            <a:ext cx="8748972" cy="993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Instituição escolar não substitui a família, nem é o único espaço educativo.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954107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fraternidade e amizade social como contextos educativos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395028" y="2996952"/>
            <a:ext cx="8497452" cy="191584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Lugar onde, de modo </a:t>
            </a:r>
            <a:r>
              <a:rPr lang="pt-BR" sz="2800" i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sistêmico, articulado e especializado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 faz a educação formal e se capacita para a cidadania, o trabalho e relações sociais. 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643ED5-A9DE-44EF-A33F-51DC0D0D009D}"/>
              </a:ext>
            </a:extLst>
          </p:cNvPr>
          <p:cNvSpPr txBox="1"/>
          <p:nvPr/>
        </p:nvSpPr>
        <p:spPr>
          <a:xfrm>
            <a:off x="403004" y="5133191"/>
            <a:ext cx="8497452" cy="993798"/>
          </a:xfrm>
          <a:prstGeom prst="rect">
            <a:avLst/>
          </a:prstGeom>
          <a:solidFill>
            <a:srgbClr val="E4C9AE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Professor: profissional por excelência da educação.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7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441147" y="1628692"/>
            <a:ext cx="8235309" cy="53277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Avanços: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insuficientes e vagarosos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formal: projeto inconcluso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441147" y="2425711"/>
            <a:ext cx="8235310" cy="370928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xtensão geográfica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D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iversidade regional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D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ívida histórica da escolarização (51% pessoas com 25+ não concluíram a Educação Básica,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D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esigualdade na qualidade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1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Básica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08567" y="1581763"/>
            <a:ext cx="4657715" cy="1660006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47.874.246 estudantes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2.212.018 docentes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180.610 escolas.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54F8AD-BA27-4A3D-BA6E-82E023BCA3C4}"/>
              </a:ext>
            </a:extLst>
          </p:cNvPr>
          <p:cNvSpPr txBox="1"/>
          <p:nvPr/>
        </p:nvSpPr>
        <p:spPr>
          <a:xfrm>
            <a:off x="1115616" y="3717032"/>
            <a:ext cx="7488832" cy="22236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Matrículas: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e 5 anos - 93,8%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a 14 anos - 99,7%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a 17 - menor taxa (- 90%)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50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Básica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5373F3C-36B7-458A-BC74-218F97455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600038"/>
              </p:ext>
            </p:extLst>
          </p:nvPr>
        </p:nvGraphicFramePr>
        <p:xfrm>
          <a:off x="1277634" y="1942508"/>
          <a:ext cx="6588732" cy="4553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BCD17AB8-1056-47F7-8811-0514A596C31C}"/>
              </a:ext>
            </a:extLst>
          </p:cNvPr>
          <p:cNvSpPr txBox="1"/>
          <p:nvPr/>
        </p:nvSpPr>
        <p:spPr>
          <a:xfrm>
            <a:off x="348727" y="5892084"/>
            <a:ext cx="4223273" cy="469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 Privada: 18,6% </a:t>
            </a:r>
            <a:endParaRPr lang="pt-BR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C7D36F-2B10-4A8E-B429-00B0F7835B9E}"/>
              </a:ext>
            </a:extLst>
          </p:cNvPr>
          <p:cNvSpPr txBox="1"/>
          <p:nvPr/>
        </p:nvSpPr>
        <p:spPr>
          <a:xfrm>
            <a:off x="5652120" y="3832775"/>
            <a:ext cx="3312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Municípios: 48,4% </a:t>
            </a:r>
            <a:endParaRPr lang="pt-BR" sz="2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CE8F809-D4ED-444F-96FE-9E975A93389F}"/>
              </a:ext>
            </a:extLst>
          </p:cNvPr>
          <p:cNvSpPr txBox="1"/>
          <p:nvPr/>
        </p:nvSpPr>
        <p:spPr>
          <a:xfrm>
            <a:off x="1024370" y="3198167"/>
            <a:ext cx="2871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Estados: 32,1% </a:t>
            </a:r>
            <a:endParaRPr lang="pt-BR" sz="2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CBDAC19-CF18-4C83-A2AB-E71D375A423A}"/>
              </a:ext>
            </a:extLst>
          </p:cNvPr>
          <p:cNvSpPr txBox="1"/>
          <p:nvPr/>
        </p:nvSpPr>
        <p:spPr>
          <a:xfrm>
            <a:off x="2069976" y="1480843"/>
            <a:ext cx="5004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 Federal: inferior a 1%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233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INTRODUÇÃO</a:t>
            </a:r>
            <a:endParaRPr lang="pt-BR" sz="3400" b="1" dirty="0">
              <a:solidFill>
                <a:srgbClr val="006600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238EB35-A9BB-44F1-B774-4068BAE73587}"/>
              </a:ext>
            </a:extLst>
          </p:cNvPr>
          <p:cNvSpPr txBox="1"/>
          <p:nvPr/>
        </p:nvSpPr>
        <p:spPr>
          <a:xfrm>
            <a:off x="205908" y="692696"/>
            <a:ext cx="8712968" cy="613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Quarema é tempo favorável à conversão: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</a:t>
            </a: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goísmo e indiferença </a:t>
            </a: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solidariedade, diálogo, amor</a:t>
            </a:r>
            <a:endParaRPr lang="pt-BR" sz="2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pt-BR" sz="28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 não se reduz a Quaresma e não a reduz</a:t>
            </a: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(dimensão </a:t>
            </a:r>
            <a:r>
              <a:rPr lang="pt-BR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pessoal</a:t>
            </a: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comunitária</a:t>
            </a: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800" b="1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fé)</a:t>
            </a:r>
            <a:endParaRPr lang="pt-BR" sz="2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pt-BR" sz="28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1964 – CF = despertar solidariedade para problema concreto e buscar solução à luz do Evangelho</a:t>
            </a:r>
            <a:endParaRPr lang="pt-BR" sz="2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0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Básica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08567" y="1581763"/>
            <a:ext cx="8539897" cy="1487587"/>
          </a:xfrm>
          <a:prstGeom prst="rect">
            <a:avLst/>
          </a:prstGeom>
          <a:solidFill>
            <a:srgbClr val="FFF0D1"/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Especial</a:t>
            </a:r>
          </a:p>
          <a:p>
            <a:pPr algn="just"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Alunos de 4 a 17 anos: 89,5% (2016) para 93,3% (2020)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54F8AD-BA27-4A3D-BA6E-82E023BCA3C4}"/>
              </a:ext>
            </a:extLst>
          </p:cNvPr>
          <p:cNvSpPr txBox="1"/>
          <p:nvPr/>
        </p:nvSpPr>
        <p:spPr>
          <a:xfrm>
            <a:off x="251519" y="3466709"/>
            <a:ext cx="8539897" cy="2657138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Docentes: </a:t>
            </a:r>
          </a:p>
          <a:p>
            <a:pPr algn="just"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41,3% - possuem pós-graduação; </a:t>
            </a:r>
          </a:p>
          <a:p>
            <a:pPr algn="just"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62,6% - Ensino Fundamental</a:t>
            </a:r>
          </a:p>
          <a:p>
            <a:pPr algn="just"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 - mulheres</a:t>
            </a:r>
          </a:p>
          <a:p>
            <a:pPr algn="just"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66% - entre 30 a 49 anos.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19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Básica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08567" y="1581763"/>
            <a:ext cx="8539897" cy="2018438"/>
          </a:xfrm>
          <a:prstGeom prst="rect">
            <a:avLst/>
          </a:prstGeom>
          <a:solidFill>
            <a:srgbClr val="FFF0D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Infantil: quase 9 milhões de crianças (Censo Escolar 2019)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Matrículas: 71,4% na rede municipal e 27,9% na rede privada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54F8AD-BA27-4A3D-BA6E-82E023BCA3C4}"/>
              </a:ext>
            </a:extLst>
          </p:cNvPr>
          <p:cNvSpPr txBox="1"/>
          <p:nvPr/>
        </p:nvSpPr>
        <p:spPr>
          <a:xfrm>
            <a:off x="186079" y="3927733"/>
            <a:ext cx="8539897" cy="2582054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Efeitos da pandemia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ificuldades de aprendizagem, evasão, exposição, atividades não-presenciais (92% dos municípios)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Tema da formação de professores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83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Básica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08567" y="1581763"/>
            <a:ext cx="8539897" cy="341632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Reformas educacionais</a:t>
            </a:r>
          </a:p>
          <a:p>
            <a:pPr algn="just">
              <a:spcAft>
                <a:spcPts val="6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Nacional Comum Curricular (BNCC)</a:t>
            </a:r>
          </a:p>
          <a:p>
            <a:pPr algn="just">
              <a:spcAft>
                <a:spcPts val="6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R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eforma do Ensino Médio</a:t>
            </a:r>
          </a:p>
          <a:p>
            <a:pPr algn="just">
              <a:spcAft>
                <a:spcPts val="600"/>
              </a:spcAft>
            </a:pPr>
            <a:endParaRPr lang="pt-BR" sz="2800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pt-BR" sz="2800" i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Contexto de polarização política e instabilidade institucional</a:t>
            </a:r>
            <a:endParaRPr lang="pt-BR" sz="28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43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Básica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80575" y="1484784"/>
            <a:ext cx="8539897" cy="5169300"/>
          </a:xfrm>
          <a:prstGeom prst="rect">
            <a:avLst/>
          </a:prstGeom>
          <a:solidFill>
            <a:srgbClr val="E4C9AE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Analfabetismo </a:t>
            </a: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(2018 - IBGE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11,3 milhões com 15 anos ou mais.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Nordeste: 13,9%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Norte: 7,6%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Centro-Oeste: 4,9%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 e Sudeste: 3,3%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- 14 e 29 anos </a:t>
            </a: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(20% - 50 milhões)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completaram Ensino Fundamental ou Médio.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28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Básica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08567" y="1581763"/>
            <a:ext cx="8539897" cy="360669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Analfabetismo: causa de pobreza e vulnerabilidade social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Igreja no Brasil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</a:t>
            </a: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uperação do analfabetismo (Escolas radiofônicas, Movimento de Educação de Base - MEB) </a:t>
            </a:r>
            <a:endParaRPr lang="pt-BR" sz="2800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72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Escolas Católicas de Educação Básica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04709" y="2584706"/>
            <a:ext cx="8539897" cy="1096390"/>
          </a:xfrm>
          <a:prstGeom prst="rect">
            <a:avLst/>
          </a:prstGeom>
          <a:solidFill>
            <a:srgbClr val="E4C9AE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Projeto educativo: </a:t>
            </a:r>
            <a:r>
              <a:rPr lang="pt-BR" sz="2800" i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humanismo integral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Síntese entre fé, cultura e vida.</a:t>
            </a:r>
            <a:endParaRPr lang="pt-BR" sz="2800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69BA9A-9B9E-4140-A102-7E5E4B670515}"/>
              </a:ext>
            </a:extLst>
          </p:cNvPr>
          <p:cNvSpPr txBox="1"/>
          <p:nvPr/>
        </p:nvSpPr>
        <p:spPr>
          <a:xfrm>
            <a:off x="204710" y="1625653"/>
            <a:ext cx="8539897" cy="53277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Missão da Igrej</a:t>
            </a: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= educação na fé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303D4D5-8569-44EF-9F3C-F7093B9A3A2F}"/>
              </a:ext>
            </a:extLst>
          </p:cNvPr>
          <p:cNvSpPr txBox="1"/>
          <p:nvPr/>
        </p:nvSpPr>
        <p:spPr>
          <a:xfrm>
            <a:off x="251520" y="4082887"/>
            <a:ext cx="8493086" cy="1454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Associação Nacional de Educação Católica (ANEC): articula as Escolas Católicas.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29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Superior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51520" y="1528240"/>
            <a:ext cx="8539897" cy="2940485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Formação para: </a:t>
            </a:r>
            <a:r>
              <a:rPr lang="pt-BR" sz="2800" i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mercado de trabalho, liderança social e desenvolvimento humano, cultural, científico e tecnológico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Papa Francisco: responsabilidade nas políticas da investigação em redes de cooperação.</a:t>
            </a:r>
            <a:endParaRPr lang="pt-BR" sz="2800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69BA9A-9B9E-4140-A102-7E5E4B670515}"/>
              </a:ext>
            </a:extLst>
          </p:cNvPr>
          <p:cNvSpPr txBox="1"/>
          <p:nvPr/>
        </p:nvSpPr>
        <p:spPr>
          <a:xfrm>
            <a:off x="251519" y="4804866"/>
            <a:ext cx="8539897" cy="166000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2020: 21,4% jovens de 18 a 24 anos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2009 a 2018: 3,7% ao ano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2019: 1,8%</a:t>
            </a:r>
          </a:p>
        </p:txBody>
      </p:sp>
    </p:spTree>
    <p:extLst>
      <p:ext uri="{BB962C8B-B14F-4D97-AF65-F5344CB8AC3E}">
        <p14:creationId xmlns:p14="http://schemas.microsoft.com/office/powerpoint/2010/main" val="3650141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Superior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51520" y="1528240"/>
            <a:ext cx="8539897" cy="2121030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Relação IES e Mercado de trabalho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</a:t>
            </a:r>
            <a:r>
              <a:rPr lang="pt-BR" sz="28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C</a:t>
            </a:r>
            <a:r>
              <a:rPr lang="pt-BR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olaborativa ou exploratória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</a:t>
            </a:r>
            <a:r>
              <a:rPr lang="pt-BR" sz="2800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Ideal: formação integral e sociedade justa e fraterna</a:t>
            </a: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endParaRPr lang="pt-BR" sz="2800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69BA9A-9B9E-4140-A102-7E5E4B670515}"/>
              </a:ext>
            </a:extLst>
          </p:cNvPr>
          <p:cNvSpPr txBox="1"/>
          <p:nvPr/>
        </p:nvSpPr>
        <p:spPr>
          <a:xfrm>
            <a:off x="251520" y="3893543"/>
            <a:ext cx="4464495" cy="99379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Extensão comunitária </a:t>
            </a:r>
            <a:r>
              <a:rPr lang="pt-BR" sz="2800" i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(Service Learning)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5E8737D-DB4E-48F1-BD33-4157E7CFF015}"/>
              </a:ext>
            </a:extLst>
          </p:cNvPr>
          <p:cNvSpPr txBox="1"/>
          <p:nvPr/>
        </p:nvSpPr>
        <p:spPr>
          <a:xfrm>
            <a:off x="5335033" y="3893543"/>
            <a:ext cx="3456384" cy="2376869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i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Ampliação das Licenciatura (LDBE para Educação Básica)</a:t>
            </a:r>
            <a:endParaRPr lang="pt-BR" sz="2800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88822EB-955B-4121-89DE-69028DE3F513}"/>
              </a:ext>
            </a:extLst>
          </p:cNvPr>
          <p:cNvSpPr txBox="1"/>
          <p:nvPr/>
        </p:nvSpPr>
        <p:spPr>
          <a:xfrm>
            <a:off x="251520" y="5276614"/>
            <a:ext cx="4464495" cy="993798"/>
          </a:xfrm>
          <a:prstGeom prst="rect">
            <a:avLst/>
          </a:prstGeom>
          <a:solidFill>
            <a:srgbClr val="D8C5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à distância (EaD)</a:t>
            </a:r>
            <a:endParaRPr lang="pt-BR" sz="2800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6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spc="-3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Instituições Católicas de Educação Superior</a:t>
            </a:r>
            <a:endParaRPr lang="pt-BR" sz="2800" b="1" i="1" spc="-3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51520" y="1484784"/>
            <a:ext cx="8539897" cy="1454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Instituições Comunitárias de Educação: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sem fins lucrativos / vocação social / comunidades e famílias de baixa renda</a:t>
            </a:r>
            <a:endParaRPr lang="pt-BR" sz="2800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69BA9A-9B9E-4140-A102-7E5E4B670515}"/>
              </a:ext>
            </a:extLst>
          </p:cNvPr>
          <p:cNvSpPr txBox="1"/>
          <p:nvPr/>
        </p:nvSpPr>
        <p:spPr>
          <a:xfrm>
            <a:off x="251520" y="3140968"/>
            <a:ext cx="8539897" cy="99379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Evangelho, Tradição, Magistério (Pacto Educativo Global)</a:t>
            </a:r>
            <a:endParaRPr lang="pt-BR" sz="2800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5E8737D-DB4E-48F1-BD33-4157E7CFF015}"/>
              </a:ext>
            </a:extLst>
          </p:cNvPr>
          <p:cNvSpPr txBox="1"/>
          <p:nvPr/>
        </p:nvSpPr>
        <p:spPr>
          <a:xfrm>
            <a:off x="251520" y="4475935"/>
            <a:ext cx="8539896" cy="1557414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Excelência do conhecimento e formação de cidadãos (bem comum e justiça social)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Acesso por meio de bolsas</a:t>
            </a:r>
          </a:p>
        </p:txBody>
      </p:sp>
    </p:spTree>
    <p:extLst>
      <p:ext uri="{BB962C8B-B14F-4D97-AF65-F5344CB8AC3E}">
        <p14:creationId xmlns:p14="http://schemas.microsoft.com/office/powerpoint/2010/main" val="3738367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Professores e gestores = educadores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51520" y="1528240"/>
            <a:ext cx="8539897" cy="1557414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Professores: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repensar ato educativo (processo ensino-aprendizagem eficaz)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Gestores: </a:t>
            </a: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clareza no modelo de educação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69BA9A-9B9E-4140-A102-7E5E4B670515}"/>
              </a:ext>
            </a:extLst>
          </p:cNvPr>
          <p:cNvSpPr txBox="1"/>
          <p:nvPr/>
        </p:nvSpPr>
        <p:spPr>
          <a:xfrm>
            <a:off x="233248" y="3429000"/>
            <a:ext cx="8539897" cy="2940485"/>
          </a:xfrm>
          <a:prstGeom prst="rect">
            <a:avLst/>
          </a:prstGeom>
          <a:solidFill>
            <a:srgbClr val="E4C9AE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Desafio: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formação humana que transcenda lógica do mercado, exames regulares e vestibular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i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8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Superar ilusão: </a:t>
            </a:r>
            <a:r>
              <a:rPr lang="pt-BR" sz="2800" i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Ensino Superior é garantia de melhores condições de vida; e que todos tem acesso a ele.</a:t>
            </a:r>
            <a:endParaRPr lang="pt-BR" sz="2800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0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INTRODUÇÃO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238EB35-A9BB-44F1-B774-4068BAE73587}"/>
              </a:ext>
            </a:extLst>
          </p:cNvPr>
          <p:cNvSpPr txBox="1"/>
          <p:nvPr/>
        </p:nvSpPr>
        <p:spPr>
          <a:xfrm>
            <a:off x="205908" y="692696"/>
            <a:ext cx="8758580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pt-BR" sz="2800" b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Educação: 3ª vez é tema da CF</a:t>
            </a:r>
          </a:p>
        </p:txBody>
      </p:sp>
      <p:pic>
        <p:nvPicPr>
          <p:cNvPr id="1026" name="Picture 2" descr="CAMPANHA DA FRATERNIDADE 1982">
            <a:extLst>
              <a:ext uri="{FF2B5EF4-FFF2-40B4-BE49-F238E27FC236}">
                <a16:creationId xmlns:a16="http://schemas.microsoft.com/office/drawing/2014/main" id="{D65908DD-7F10-4EEF-836E-116E653D2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t="2850" r="2428" b="1315"/>
          <a:stretch/>
        </p:blipFill>
        <p:spPr bwMode="auto">
          <a:xfrm>
            <a:off x="6708558" y="1451401"/>
            <a:ext cx="2265540" cy="28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4789977-B1DE-4D3A-BC16-C55518AD2EDC}"/>
              </a:ext>
            </a:extLst>
          </p:cNvPr>
          <p:cNvSpPr txBox="1"/>
          <p:nvPr/>
        </p:nvSpPr>
        <p:spPr>
          <a:xfrm>
            <a:off x="251519" y="1451401"/>
            <a:ext cx="6264697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Aft>
                <a:spcPts val="600"/>
              </a:spcAft>
            </a:pP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1982: A verdade vos libertará</a:t>
            </a:r>
          </a:p>
        </p:txBody>
      </p:sp>
      <p:pic>
        <p:nvPicPr>
          <p:cNvPr id="1028" name="Picture 4" descr="CAMPANHA DA FRATERNIDADE 1998">
            <a:extLst>
              <a:ext uri="{FF2B5EF4-FFF2-40B4-BE49-F238E27FC236}">
                <a16:creationId xmlns:a16="http://schemas.microsoft.com/office/drawing/2014/main" id="{2BC7694C-69E8-4CC9-BA46-46DE0E201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1" t="1672" r="2481" b="1672"/>
          <a:stretch/>
        </p:blipFill>
        <p:spPr bwMode="auto">
          <a:xfrm>
            <a:off x="4228700" y="2210106"/>
            <a:ext cx="2287516" cy="291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1CE4BC7-C001-46EF-BE8F-AA67EB32D30F}"/>
              </a:ext>
            </a:extLst>
          </p:cNvPr>
          <p:cNvSpPr txBox="1"/>
          <p:nvPr/>
        </p:nvSpPr>
        <p:spPr>
          <a:xfrm>
            <a:off x="205908" y="2380757"/>
            <a:ext cx="38580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1998: A serviço da vida e da esperança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DE457AA-C8FB-4764-B1C5-22268E07A6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665798"/>
            <a:ext cx="2006947" cy="284169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2339752" y="5445224"/>
            <a:ext cx="64087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2022: Pacto Educativo Global </a:t>
            </a:r>
            <a:r>
              <a:rPr lang="pt-BR" sz="2800" b="1" i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Papa Francisco</a:t>
            </a:r>
          </a:p>
        </p:txBody>
      </p:sp>
    </p:spTree>
    <p:extLst>
      <p:ext uri="{BB962C8B-B14F-4D97-AF65-F5344CB8AC3E}">
        <p14:creationId xmlns:p14="http://schemas.microsoft.com/office/powerpoint/2010/main" val="1388656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Professores e gestores = educadores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51520" y="1528240"/>
            <a:ext cx="8539897" cy="1454822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Pastoral da Educação: 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olhar para Educação 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P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ública (42 milhões de estudantes)</a:t>
            </a: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69BA9A-9B9E-4140-A102-7E5E4B670515}"/>
              </a:ext>
            </a:extLst>
          </p:cNvPr>
          <p:cNvSpPr txBox="1"/>
          <p:nvPr/>
        </p:nvSpPr>
        <p:spPr>
          <a:xfrm>
            <a:off x="233248" y="3429000"/>
            <a:ext cx="8539897" cy="2849306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Ferramentas digitais: 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avançar na qualidade e acesso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Inclusão digital </a:t>
            </a:r>
            <a:r>
              <a:rPr lang="pt-BR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 exclusão social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Não podem ser usadas p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ara diminuir o </a:t>
            </a:r>
            <a:r>
              <a:rPr lang="pt-BR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custo professor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.</a:t>
            </a:r>
            <a:endParaRPr lang="pt-BR" sz="2800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49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Ensino Religioso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51520" y="1528240"/>
            <a:ext cx="8539897" cy="15574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- Art. 210 da Constituição Federal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Componente da BNCC – Ensino Fundamental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69BA9A-9B9E-4140-A102-7E5E4B670515}"/>
              </a:ext>
            </a:extLst>
          </p:cNvPr>
          <p:cNvSpPr txBox="1"/>
          <p:nvPr/>
        </p:nvSpPr>
        <p:spPr>
          <a:xfrm>
            <a:off x="233248" y="3429000"/>
            <a:ext cx="8539897" cy="1454822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 ser Confessional ou Não-confessional </a:t>
            </a:r>
            <a:r>
              <a:rPr lang="pt-BR" sz="2800" i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(convivência pacífica, harmoniosa e fraterna entre diversidades)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2D639-FBA2-455E-A946-5FA2A3ECF992}"/>
              </a:ext>
            </a:extLst>
          </p:cNvPr>
          <p:cNvSpPr txBox="1"/>
          <p:nvPr/>
        </p:nvSpPr>
        <p:spPr>
          <a:xfrm>
            <a:off x="302051" y="5157192"/>
            <a:ext cx="8539897" cy="993798"/>
          </a:xfrm>
          <a:prstGeom prst="rect">
            <a:avLst/>
          </a:prstGeom>
          <a:solidFill>
            <a:srgbClr val="FFF0D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Direitos fundamentais, paz social, diálogo, valores humanos e espirituais</a:t>
            </a:r>
            <a:endParaRPr lang="pt-BR" sz="2800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91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 contextos educativos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566D24-E9F7-40FD-BA76-4D5810C3CDD3}"/>
              </a:ext>
            </a:extLst>
          </p:cNvPr>
          <p:cNvSpPr txBox="1"/>
          <p:nvPr/>
        </p:nvSpPr>
        <p:spPr>
          <a:xfrm>
            <a:off x="251520" y="1528240"/>
            <a:ext cx="8539897" cy="993798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Educação é direito de todos, dever do Estado e da família (art. 25 - Constituição)</a:t>
            </a: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69BA9A-9B9E-4140-A102-7E5E4B670515}"/>
              </a:ext>
            </a:extLst>
          </p:cNvPr>
          <p:cNvSpPr txBox="1"/>
          <p:nvPr/>
        </p:nvSpPr>
        <p:spPr>
          <a:xfrm>
            <a:off x="290643" y="2845817"/>
            <a:ext cx="8539897" cy="993798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Extrapola instituições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</a:t>
            </a:r>
            <a:r>
              <a:rPr lang="pt-BR" sz="2800" i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educação popular, social e comunitária</a:t>
            </a: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endParaRPr lang="pt-BR" sz="2800" i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1195E61-A475-4862-B981-3CD11ABA6042}"/>
              </a:ext>
            </a:extLst>
          </p:cNvPr>
          <p:cNvSpPr txBox="1"/>
          <p:nvPr/>
        </p:nvSpPr>
        <p:spPr>
          <a:xfrm>
            <a:off x="290643" y="4163394"/>
            <a:ext cx="8539896" cy="1454822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ducação quilombola, popular, indígena,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os surdos e deficientes visuais (redes de apoio)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82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 contextos educativos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2D639-FBA2-455E-A946-5FA2A3ECF992}"/>
              </a:ext>
            </a:extLst>
          </p:cNvPr>
          <p:cNvSpPr txBox="1"/>
          <p:nvPr/>
        </p:nvSpPr>
        <p:spPr>
          <a:xfrm>
            <a:off x="228115" y="1572187"/>
            <a:ext cx="8687769" cy="1557414"/>
          </a:xfrm>
          <a:prstGeom prst="rect">
            <a:avLst/>
          </a:prstGeom>
          <a:solidFill>
            <a:srgbClr val="FFF0D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O</a:t>
            </a:r>
            <a:r>
              <a:rPr lang="pt-BR" sz="2800" dirty="0">
                <a:solidFill>
                  <a:srgbClr val="0066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portunidades educativas nos diversos territórios curriculares e multiculturais.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i="1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Políticas públicas da Educação Básica</a:t>
            </a:r>
            <a:endParaRPr lang="pt-BR" sz="2800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B668AA-1095-44D4-8AC5-393FDF6695EB}"/>
              </a:ext>
            </a:extLst>
          </p:cNvPr>
          <p:cNvSpPr txBox="1"/>
          <p:nvPr/>
        </p:nvSpPr>
        <p:spPr>
          <a:xfrm>
            <a:off x="204711" y="3447557"/>
            <a:ext cx="8687769" cy="2940485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Construir caminhos educacionais na perspectiva da </a:t>
            </a: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Ecologia humana e Humanismo solidário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iálogo democrático, realidade das classes populares e excluídos, valorizando todos os territórios educativos.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52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2D639-FBA2-455E-A946-5FA2A3ECF992}"/>
              </a:ext>
            </a:extLst>
          </p:cNvPr>
          <p:cNvSpPr txBox="1"/>
          <p:nvPr/>
        </p:nvSpPr>
        <p:spPr>
          <a:xfrm>
            <a:off x="240504" y="896760"/>
            <a:ext cx="8687769" cy="109639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 escuta e ação, urge o discernimento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Palavra de Deus, Fé e Tradição.</a:t>
            </a: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B668AA-1095-44D4-8AC5-393FDF6695EB}"/>
              </a:ext>
            </a:extLst>
          </p:cNvPr>
          <p:cNvSpPr txBox="1"/>
          <p:nvPr/>
        </p:nvSpPr>
        <p:spPr>
          <a:xfrm>
            <a:off x="253313" y="2373806"/>
            <a:ext cx="8687769" cy="1096390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Referência é Jesus Cristo: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escuta e misericórdia</a:t>
            </a: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3B9001-C88D-4839-AA96-6FB1E5473961}"/>
              </a:ext>
            </a:extLst>
          </p:cNvPr>
          <p:cNvSpPr txBox="1"/>
          <p:nvPr/>
        </p:nvSpPr>
        <p:spPr>
          <a:xfrm>
            <a:off x="251520" y="3797260"/>
            <a:ext cx="8687769" cy="993798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Discernir 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esafios para superar lacunas em vista do </a:t>
            </a:r>
            <a:r>
              <a:rPr lang="pt-BR" sz="2800" i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humanismo solidário</a:t>
            </a:r>
            <a:endParaRPr lang="pt-BR" sz="280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08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Cristo: mestre e educador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2D639-FBA2-455E-A946-5FA2A3ECF992}"/>
              </a:ext>
            </a:extLst>
          </p:cNvPr>
          <p:cNvSpPr txBox="1"/>
          <p:nvPr/>
        </p:nvSpPr>
        <p:spPr>
          <a:xfrm>
            <a:off x="228115" y="1572187"/>
            <a:ext cx="5991622" cy="993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Jesus: educado e educou segundo a cultura judaica</a:t>
            </a:r>
          </a:p>
        </p:txBody>
      </p:sp>
      <p:pic>
        <p:nvPicPr>
          <p:cNvPr id="1026" name="Picture 2" descr="Por que Nazaré se escandalizou com Jesus?">
            <a:extLst>
              <a:ext uri="{FF2B5EF4-FFF2-40B4-BE49-F238E27FC236}">
                <a16:creationId xmlns:a16="http://schemas.microsoft.com/office/drawing/2014/main" id="{54FD315C-F0E7-4F9F-995D-ACC7B9422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263" r="8263"/>
          <a:stretch/>
        </p:blipFill>
        <p:spPr bwMode="auto">
          <a:xfrm>
            <a:off x="6201403" y="1592755"/>
            <a:ext cx="270948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B7FD777-C884-4857-ABA8-6CD0BDE44970}"/>
              </a:ext>
            </a:extLst>
          </p:cNvPr>
          <p:cNvSpPr txBox="1"/>
          <p:nvPr/>
        </p:nvSpPr>
        <p:spPr>
          <a:xfrm>
            <a:off x="285808" y="2780928"/>
            <a:ext cx="5991622" cy="1557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Família: idade, sabedoria e graça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Sinagoga: ler e escrever</a:t>
            </a:r>
          </a:p>
        </p:txBody>
      </p:sp>
      <p:pic>
        <p:nvPicPr>
          <p:cNvPr id="1028" name="Picture 4" descr="Imagens de Jesus - Homenagem ao dia do Trabalhador 1° de maio! Jesus, filho  de José, o carpinteiro. Mateus 13: 55 &amp;quot;Naquele tempo, todos se perguntavam  diante da sabedoria dos ensinamentos de">
            <a:extLst>
              <a:ext uri="{FF2B5EF4-FFF2-40B4-BE49-F238E27FC236}">
                <a16:creationId xmlns:a16="http://schemas.microsoft.com/office/drawing/2014/main" id="{90EA0924-8BAC-454E-A441-963AD061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47" y="4442768"/>
            <a:ext cx="3645901" cy="21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13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Cristo: mestre e educador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2D639-FBA2-455E-A946-5FA2A3ECF992}"/>
              </a:ext>
            </a:extLst>
          </p:cNvPr>
          <p:cNvSpPr txBox="1"/>
          <p:nvPr/>
        </p:nvSpPr>
        <p:spPr>
          <a:xfrm>
            <a:off x="228114" y="1572187"/>
            <a:ext cx="8520350" cy="2018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Anuncia a Boa Nova, ensina e cura, mas destaca-se o ensinar (</a:t>
            </a:r>
            <a:r>
              <a:rPr lang="pt-BR" sz="28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Mt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4,25; 5,2),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C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hamado de Mestre pelos discípulos, fariseus e saduceus. </a:t>
            </a: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B7FD777-C884-4857-ABA8-6CD0BDE44970}"/>
              </a:ext>
            </a:extLst>
          </p:cNvPr>
          <p:cNvSpPr txBox="1"/>
          <p:nvPr/>
        </p:nvSpPr>
        <p:spPr>
          <a:xfrm>
            <a:off x="228114" y="3987789"/>
            <a:ext cx="4920310" cy="247946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Ensina com autoridade por meio de parábolas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conversão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- P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edagogia diferente dos escribas e fariseus.</a:t>
            </a:r>
            <a:endParaRPr lang="pt-BR" sz="2800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O Sermão Profético (3) | Imagens Bíblicas">
            <a:extLst>
              <a:ext uri="{FF2B5EF4-FFF2-40B4-BE49-F238E27FC236}">
                <a16:creationId xmlns:a16="http://schemas.microsoft.com/office/drawing/2014/main" id="{E946F862-3206-4680-AE1B-CF93F3C3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623806" cy="34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62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Cristo: mestre e educador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2D639-FBA2-455E-A946-5FA2A3ECF992}"/>
              </a:ext>
            </a:extLst>
          </p:cNvPr>
          <p:cNvSpPr txBox="1"/>
          <p:nvPr/>
        </p:nvSpPr>
        <p:spPr>
          <a:xfrm>
            <a:off x="4139952" y="1467626"/>
            <a:ext cx="4752528" cy="237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Além da Sinagoga e do Templo, ensina na montanha, à beira do lago e do poço, e no caminho. </a:t>
            </a: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B7FD777-C884-4857-ABA8-6CD0BDE44970}"/>
              </a:ext>
            </a:extLst>
          </p:cNvPr>
          <p:cNvSpPr txBox="1"/>
          <p:nvPr/>
        </p:nvSpPr>
        <p:spPr>
          <a:xfrm>
            <a:off x="255736" y="4797152"/>
            <a:ext cx="8708752" cy="1915845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Sua pedagogia é relacional: proximidade, diálogo, discernimento e conversão (</a:t>
            </a:r>
            <a:r>
              <a:rPr lang="pt-BR" sz="28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Jo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4) 	Objetivo é gerar a conversão: Zaqueu, Maria Madalena, Pedro, Mateus.</a:t>
            </a:r>
            <a:endParaRPr lang="pt-BR" sz="2800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III DOMINGO DO TEMPO DA QUARESMA – Jesus e a samaritana – Diocese de Campos">
            <a:extLst>
              <a:ext uri="{FF2B5EF4-FFF2-40B4-BE49-F238E27FC236}">
                <a16:creationId xmlns:a16="http://schemas.microsoft.com/office/drawing/2014/main" id="{A326868B-25C4-45B3-838E-5115D0D0B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4121"/>
          <a:stretch/>
        </p:blipFill>
        <p:spPr bwMode="auto">
          <a:xfrm>
            <a:off x="251520" y="1431993"/>
            <a:ext cx="3456384" cy="309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81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Discípulos missionários educadores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2D639-FBA2-455E-A946-5FA2A3ECF992}"/>
              </a:ext>
            </a:extLst>
          </p:cNvPr>
          <p:cNvSpPr txBox="1"/>
          <p:nvPr/>
        </p:nvSpPr>
        <p:spPr>
          <a:xfrm>
            <a:off x="251520" y="1467626"/>
            <a:ext cx="4468664" cy="1454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Discípulos assumiram mandato: Ide e ensinai (</a:t>
            </a:r>
            <a:r>
              <a:rPr lang="pt-BR" sz="28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Mt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28,19-20)</a:t>
            </a: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B7FD777-C884-4857-ABA8-6CD0BDE44970}"/>
              </a:ext>
            </a:extLst>
          </p:cNvPr>
          <p:cNvSpPr txBox="1"/>
          <p:nvPr/>
        </p:nvSpPr>
        <p:spPr>
          <a:xfrm>
            <a:off x="275184" y="3135843"/>
            <a:ext cx="4468664" cy="1454822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Igreja assumiu tarefa educativa como parte da missão: </a:t>
            </a:r>
            <a:endParaRPr lang="pt-BR" sz="2800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4" name="Picture 2" descr="A Ascensão do Senhor Jesus | Imagens Bíblicas">
            <a:extLst>
              <a:ext uri="{FF2B5EF4-FFF2-40B4-BE49-F238E27FC236}">
                <a16:creationId xmlns:a16="http://schemas.microsoft.com/office/drawing/2014/main" id="{DBE178A1-12AC-4961-8C6F-E75615877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"/>
          <a:stretch/>
        </p:blipFill>
        <p:spPr bwMode="auto">
          <a:xfrm>
            <a:off x="4959009" y="1384076"/>
            <a:ext cx="4005479" cy="29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17F0340-4B50-48A9-84DF-DEC6C8DB615B}"/>
              </a:ext>
            </a:extLst>
          </p:cNvPr>
          <p:cNvSpPr txBox="1"/>
          <p:nvPr/>
        </p:nvSpPr>
        <p:spPr>
          <a:xfrm>
            <a:off x="261776" y="4509120"/>
            <a:ext cx="8607040" cy="993798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Pregação dos apóstolos, testemunho pedagógico, cartas paulinas</a:t>
            </a:r>
            <a:endParaRPr lang="pt-BR" sz="2800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708C76B-1B20-4A7B-9494-E0ED376E6F8D}"/>
              </a:ext>
            </a:extLst>
          </p:cNvPr>
          <p:cNvSpPr txBox="1"/>
          <p:nvPr/>
        </p:nvSpPr>
        <p:spPr>
          <a:xfrm>
            <a:off x="261776" y="5680438"/>
            <a:ext cx="8607040" cy="993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Padres apostólicos, </a:t>
            </a:r>
            <a:r>
              <a:rPr lang="pt-BR" sz="2800" dirty="0" err="1"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Didaqué</a:t>
            </a:r>
            <a:r>
              <a:rPr lang="pt-BR" sz="2800" dirty="0"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, escolas cristãs (</a:t>
            </a:r>
            <a:r>
              <a:rPr lang="pt-BR" sz="2800" i="1" dirty="0"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domus </a:t>
            </a:r>
            <a:r>
              <a:rPr lang="pt-BR" sz="2800" i="1" dirty="0" err="1"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ecclesiae</a:t>
            </a:r>
            <a:r>
              <a:rPr lang="pt-BR" sz="2800" dirty="0"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)</a:t>
            </a:r>
            <a:endParaRPr lang="pt-BR" sz="2800" dirty="0">
              <a:solidFill>
                <a:sysClr val="windowText" lastClr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8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Discípulos missionários educadores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2D639-FBA2-455E-A946-5FA2A3ECF992}"/>
              </a:ext>
            </a:extLst>
          </p:cNvPr>
          <p:cNvSpPr txBox="1"/>
          <p:nvPr/>
        </p:nvSpPr>
        <p:spPr>
          <a:xfrm>
            <a:off x="251520" y="1467626"/>
            <a:ext cx="8607040" cy="2018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Período Patrístico: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biblioteca, crescimento cognitivo na fé, catequeses mistagógicas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800" i="1" dirty="0">
                <a:solidFill>
                  <a:sysClr val="windowText" lastClr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Escola de Alexandria</a:t>
            </a:r>
            <a:r>
              <a:rPr lang="pt-BR" sz="2800" dirty="0">
                <a:solidFill>
                  <a:sysClr val="windowText" lastClr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diálogo com cultura helênica</a:t>
            </a:r>
            <a:endParaRPr lang="pt-BR" sz="2800" dirty="0">
              <a:solidFill>
                <a:sysClr val="windowText" lastClr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7F0340-4B50-48A9-84DF-DEC6C8DB615B}"/>
              </a:ext>
            </a:extLst>
          </p:cNvPr>
          <p:cNvSpPr txBox="1"/>
          <p:nvPr/>
        </p:nvSpPr>
        <p:spPr>
          <a:xfrm>
            <a:off x="297240" y="3673395"/>
            <a:ext cx="8607040" cy="1915845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Idade Média: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diálog</a:t>
            </a: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o entre fé e razão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	Bibliotecas e escolas nos mosteiros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Filosofia: Sto. Anselmo, S. Bernardo e Sto. Tomás de Aquino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 </a:t>
            </a:r>
            <a:endParaRPr lang="pt-BR" sz="2800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3D6AA1E-20EF-41AC-8735-DC96F4E3B08D}"/>
              </a:ext>
            </a:extLst>
          </p:cNvPr>
          <p:cNvSpPr txBox="1"/>
          <p:nvPr/>
        </p:nvSpPr>
        <p:spPr>
          <a:xfrm>
            <a:off x="304484" y="5776571"/>
            <a:ext cx="8607040" cy="532775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Renascimento: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humanismo</a:t>
            </a:r>
            <a:endParaRPr lang="pt-BR" sz="2800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8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1. DISCÍPULOS DA PALAVRA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238EB35-A9BB-44F1-B774-4068BAE73587}"/>
              </a:ext>
            </a:extLst>
          </p:cNvPr>
          <p:cNvSpPr txBox="1"/>
          <p:nvPr/>
        </p:nvSpPr>
        <p:spPr>
          <a:xfrm>
            <a:off x="4571998" y="692696"/>
            <a:ext cx="43924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err="1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BR" sz="2800" b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8,1-11: </a:t>
            </a: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amor e sabedoria do Divino Mestre</a:t>
            </a:r>
            <a:endParaRPr lang="pt-BR" sz="2800" b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1CE4BC7-C001-46EF-BE8F-AA67EB32D30F}"/>
              </a:ext>
            </a:extLst>
          </p:cNvPr>
          <p:cNvSpPr txBox="1"/>
          <p:nvPr/>
        </p:nvSpPr>
        <p:spPr>
          <a:xfrm>
            <a:off x="4571999" y="2208778"/>
            <a:ext cx="44678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 22,22: pena do adultério = apedrejamento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DE457AA-C8FB-4764-B1C5-22268E07A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28194" r="11394" b="13188"/>
          <a:stretch/>
        </p:blipFill>
        <p:spPr>
          <a:xfrm>
            <a:off x="143508" y="723765"/>
            <a:ext cx="4212466" cy="44549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4572000" y="3676282"/>
            <a:ext cx="4392488" cy="181588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Duas pedagogias: restrita ao que está escrito / olhar a pessoa com amor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5657181"/>
            <a:ext cx="8856984" cy="954107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Duas lições: valor da pessoa como princípio da educação e ato de correção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31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Discípulos missionários educadores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2D639-FBA2-455E-A946-5FA2A3ECF992}"/>
              </a:ext>
            </a:extLst>
          </p:cNvPr>
          <p:cNvSpPr txBox="1"/>
          <p:nvPr/>
        </p:nvSpPr>
        <p:spPr>
          <a:xfrm>
            <a:off x="251520" y="1467626"/>
            <a:ext cx="8607040" cy="2018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Caridade educativa: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educar crianças pobres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tradição pedagógica sábia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ysClr val="windowText" lastClr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Dom Bosco, La Salle, Champagnat, Madre Clélia </a:t>
            </a:r>
            <a:r>
              <a:rPr lang="pt-BR" sz="2800" dirty="0" err="1">
                <a:solidFill>
                  <a:sysClr val="windowText" lastClr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Merloni</a:t>
            </a:r>
            <a:r>
              <a:rPr lang="pt-BR" sz="2800" dirty="0">
                <a:solidFill>
                  <a:sysClr val="windowText" lastClr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Madre </a:t>
            </a:r>
            <a:r>
              <a:rPr lang="pt-BR" sz="2800" dirty="0" err="1">
                <a:solidFill>
                  <a:sysClr val="windowText" lastClr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Cabrini</a:t>
            </a:r>
            <a:endParaRPr lang="pt-BR" sz="2800" dirty="0">
              <a:solidFill>
                <a:sysClr val="windowText" lastClr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7F0340-4B50-48A9-84DF-DEC6C8DB615B}"/>
              </a:ext>
            </a:extLst>
          </p:cNvPr>
          <p:cNvSpPr txBox="1"/>
          <p:nvPr/>
        </p:nvSpPr>
        <p:spPr>
          <a:xfrm>
            <a:off x="286200" y="3789040"/>
            <a:ext cx="8607040" cy="993798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Leigos e leigas: vivem vocação secular na comunidade escolar</a:t>
            </a:r>
          </a:p>
        </p:txBody>
      </p:sp>
    </p:spTree>
    <p:extLst>
      <p:ext uri="{BB962C8B-B14F-4D97-AF65-F5344CB8AC3E}">
        <p14:creationId xmlns:p14="http://schemas.microsoft.com/office/powerpoint/2010/main" val="1957719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Horizontes próprios da educação cristã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2D639-FBA2-455E-A946-5FA2A3ECF992}"/>
              </a:ext>
            </a:extLst>
          </p:cNvPr>
          <p:cNvSpPr txBox="1"/>
          <p:nvPr/>
        </p:nvSpPr>
        <p:spPr>
          <a:xfrm>
            <a:off x="251520" y="1467626"/>
            <a:ext cx="8607040" cy="993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Proposta educativa: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concepção de ser humano, cultura, sociedade, história</a:t>
            </a:r>
            <a:endParaRPr lang="pt-BR" sz="2800" dirty="0">
              <a:solidFill>
                <a:sysClr val="windowText" lastClr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7F0340-4B50-48A9-84DF-DEC6C8DB615B}"/>
              </a:ext>
            </a:extLst>
          </p:cNvPr>
          <p:cNvSpPr txBox="1"/>
          <p:nvPr/>
        </p:nvSpPr>
        <p:spPr>
          <a:xfrm>
            <a:off x="304484" y="2672147"/>
            <a:ext cx="8607040" cy="993798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solidFill>
                  <a:srgbClr val="0066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cristã: visão positiva e integral do ser humano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B36CDF-F874-4A58-BC86-B1EE912578C5}"/>
              </a:ext>
            </a:extLst>
          </p:cNvPr>
          <p:cNvSpPr txBox="1"/>
          <p:nvPr/>
        </p:nvSpPr>
        <p:spPr>
          <a:xfrm>
            <a:off x="323528" y="3861048"/>
            <a:ext cx="8607040" cy="2837893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integral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formar em todas as dimensões (material e espiritual)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Dignidade, unidade e igualdade </a:t>
            </a: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bem comum (dimensão política e ecológica)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Humanis</a:t>
            </a: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 solidário  humanizar a educação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1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Horizontes próprios da educação cristã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7F0340-4B50-48A9-84DF-DEC6C8DB615B}"/>
              </a:ext>
            </a:extLst>
          </p:cNvPr>
          <p:cNvSpPr txBox="1"/>
          <p:nvPr/>
        </p:nvSpPr>
        <p:spPr>
          <a:xfrm>
            <a:off x="204711" y="1577252"/>
            <a:ext cx="8607040" cy="3298916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Vida em família como processo educativo: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Como Jesus, na família de Nazaré, crescer em sabedoria, idade e graça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P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ais: dever de educar os filhos e direito de escolher a educação.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</a:t>
            </a:r>
            <a:r>
              <a:rPr lang="pt-BR" sz="2800" i="1" dirty="0">
                <a:latin typeface="Arial Black" panose="020B0A04020102020204" pitchFamily="34" charset="0"/>
                <a:ea typeface="Calibri" panose="020F0502020204030204" pitchFamily="34" charset="0"/>
              </a:rPr>
              <a:t>M</a:t>
            </a:r>
            <a:r>
              <a:rPr lang="pt-BR" sz="2800" i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issão educativa da família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é um ministério e </a:t>
            </a:r>
            <a:r>
              <a:rPr lang="pt-BR" sz="2800" i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escola de sociabilidade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  <a:endParaRPr lang="pt-BR" sz="28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26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Horizontes próprios da educação cristã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7F0340-4B50-48A9-84DF-DEC6C8DB615B}"/>
              </a:ext>
            </a:extLst>
          </p:cNvPr>
          <p:cNvSpPr txBox="1"/>
          <p:nvPr/>
        </p:nvSpPr>
        <p:spPr>
          <a:xfrm>
            <a:off x="204711" y="1577252"/>
            <a:ext cx="8607040" cy="2835200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para todos:</a:t>
            </a:r>
            <a:r>
              <a:rPr lang="pt-BR" sz="28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direito garantido pelo Estado, inclusive educação cristã.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Família: primeira responsável, mas não a única.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Outras instâncias </a:t>
            </a: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subsidiariedade</a:t>
            </a: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91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Horizontes próprios da educação cristã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7F0340-4B50-48A9-84DF-DEC6C8DB615B}"/>
              </a:ext>
            </a:extLst>
          </p:cNvPr>
          <p:cNvSpPr txBox="1"/>
          <p:nvPr/>
        </p:nvSpPr>
        <p:spPr>
          <a:xfrm>
            <a:off x="204711" y="1577252"/>
            <a:ext cx="6095481" cy="2018438"/>
          </a:xfrm>
          <a:prstGeom prst="rect">
            <a:avLst/>
          </a:prstGeom>
          <a:solidFill>
            <a:srgbClr val="CBCA96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Pacto Educativo Global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Papa Francisco: unir família, escola e sociedade em vista do bem comum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6D147F0-DEC7-47D9-8FD1-08CAAF7BD994}"/>
              </a:ext>
            </a:extLst>
          </p:cNvPr>
          <p:cNvSpPr txBox="1"/>
          <p:nvPr/>
        </p:nvSpPr>
        <p:spPr>
          <a:xfrm>
            <a:off x="192111" y="3918711"/>
            <a:ext cx="8759777" cy="2837893"/>
          </a:xfrm>
          <a:prstGeom prst="rect">
            <a:avLst/>
          </a:prstGeom>
          <a:solidFill>
            <a:srgbClr val="D6E5FE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Compromissos: </a:t>
            </a:r>
            <a:r>
              <a:rPr lang="pt-BR" sz="2800" i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colocar a pessoa no centro do processo educativo; ouvir a geração mais nova; promover a mulher; ver a família como primeiro educador; acolher os vulneráveis; renovar a política e economia; e cuidar da casa comum.</a:t>
            </a:r>
            <a:endParaRPr lang="pt-BR" sz="2800" i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7F7142-8BB9-453F-A00F-0EC2B6813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3075262" cy="30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49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Educar na fé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7F0340-4B50-48A9-84DF-DEC6C8DB615B}"/>
              </a:ext>
            </a:extLst>
          </p:cNvPr>
          <p:cNvSpPr txBox="1"/>
          <p:nvPr/>
        </p:nvSpPr>
        <p:spPr>
          <a:xfrm>
            <a:off x="204711" y="1483366"/>
            <a:ext cx="8607040" cy="993798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Viver em intimidade com Jesus Cristo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fé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transmitida oralmente e depois por escrito 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6C0A62F-3037-4D87-BDAC-689A68F3DCC9}"/>
              </a:ext>
            </a:extLst>
          </p:cNvPr>
          <p:cNvSpPr txBox="1"/>
          <p:nvPr/>
        </p:nvSpPr>
        <p:spPr>
          <a:xfrm>
            <a:off x="5147726" y="5054612"/>
            <a:ext cx="3664024" cy="1454822"/>
          </a:xfrm>
          <a:prstGeom prst="rect">
            <a:avLst/>
          </a:prstGeom>
          <a:solidFill>
            <a:srgbClr val="FFF0D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Atenção aos “novos contextos familiares”.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A80BD0-81B4-46B4-8E53-5F2B12C0446E}"/>
              </a:ext>
            </a:extLst>
          </p:cNvPr>
          <p:cNvSpPr txBox="1"/>
          <p:nvPr/>
        </p:nvSpPr>
        <p:spPr>
          <a:xfrm>
            <a:off x="204711" y="2706299"/>
            <a:ext cx="8607040" cy="1454822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D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esafio e missão árdua: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catequese de inspiração catecumenal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iniciação à vida cristã. 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6BDF05-5534-4E49-A7D5-8EF749707127}"/>
              </a:ext>
            </a:extLst>
          </p:cNvPr>
          <p:cNvSpPr txBox="1"/>
          <p:nvPr/>
        </p:nvSpPr>
        <p:spPr>
          <a:xfrm>
            <a:off x="1835695" y="3810535"/>
            <a:ext cx="6976055" cy="991105"/>
          </a:xfrm>
          <a:prstGeom prst="rect">
            <a:avLst/>
          </a:prstGeom>
          <a:solidFill>
            <a:srgbClr val="D8C5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Encontro com Jesus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mistério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mudar atitudes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identidade. 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78EEF73-2A3A-48A4-835B-05A0AF333711}"/>
              </a:ext>
            </a:extLst>
          </p:cNvPr>
          <p:cNvSpPr txBox="1"/>
          <p:nvPr/>
        </p:nvSpPr>
        <p:spPr>
          <a:xfrm>
            <a:off x="187583" y="5054612"/>
            <a:ext cx="4290921" cy="1454822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Família: primeira educadora numa catequese vivencial.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26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Educar para o diálogo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7F0340-4B50-48A9-84DF-DEC6C8DB615B}"/>
              </a:ext>
            </a:extLst>
          </p:cNvPr>
          <p:cNvSpPr txBox="1"/>
          <p:nvPr/>
        </p:nvSpPr>
        <p:spPr>
          <a:xfrm>
            <a:off x="204711" y="1412776"/>
            <a:ext cx="8607040" cy="532775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educou pelo diálogo. 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A80BD0-81B4-46B4-8E53-5F2B12C0446E}"/>
              </a:ext>
            </a:extLst>
          </p:cNvPr>
          <p:cNvSpPr txBox="1"/>
          <p:nvPr/>
        </p:nvSpPr>
        <p:spPr>
          <a:xfrm>
            <a:off x="5508104" y="2117888"/>
            <a:ext cx="3414845" cy="2376869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Diálogo não é concordar com tudo (é não negociar o inegociável)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6BDF05-5534-4E49-A7D5-8EF749707127}"/>
              </a:ext>
            </a:extLst>
          </p:cNvPr>
          <p:cNvSpPr txBox="1"/>
          <p:nvPr/>
        </p:nvSpPr>
        <p:spPr>
          <a:xfrm>
            <a:off x="221051" y="2102467"/>
            <a:ext cx="4999021" cy="2940485"/>
          </a:xfrm>
          <a:prstGeom prst="rect">
            <a:avLst/>
          </a:prstGeom>
          <a:solidFill>
            <a:srgbClr val="D8C5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Igreja: Patrística às recentes metodologias sinodais.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Conc. Vaticano II e textos do magistério: perspectiva dialogal. 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931FA5E-182B-4105-90CA-A2FA640004FB}"/>
              </a:ext>
            </a:extLst>
          </p:cNvPr>
          <p:cNvSpPr txBox="1"/>
          <p:nvPr/>
        </p:nvSpPr>
        <p:spPr>
          <a:xfrm>
            <a:off x="755576" y="5229200"/>
            <a:ext cx="7704856" cy="1454822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Educar para a </a:t>
            </a:r>
            <a:r>
              <a:rPr lang="pt-BR" sz="2800" i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 do diálogo =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identificar a intolerância e reconhecer o que deve ser afirmado e respeitado.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41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DISCERNIR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523220"/>
          </a:xfrm>
          <a:prstGeom prst="rect">
            <a:avLst/>
          </a:prstGeom>
          <a:solidFill>
            <a:srgbClr val="ADCBFD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Educar para o belo, o bom e o verdadeiro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6BDF05-5534-4E49-A7D5-8EF749707127}"/>
              </a:ext>
            </a:extLst>
          </p:cNvPr>
          <p:cNvSpPr txBox="1"/>
          <p:nvPr/>
        </p:nvSpPr>
        <p:spPr>
          <a:xfrm>
            <a:off x="251521" y="1484784"/>
            <a:ext cx="8712967" cy="993798"/>
          </a:xfrm>
          <a:prstGeom prst="rect">
            <a:avLst/>
          </a:prstGeom>
          <a:solidFill>
            <a:srgbClr val="D8C5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Educação deve considerar todas as dimensões do humano.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F9F5CA-832B-4A68-84A8-453CB09A1AD2}"/>
              </a:ext>
            </a:extLst>
          </p:cNvPr>
          <p:cNvSpPr txBox="1"/>
          <p:nvPr/>
        </p:nvSpPr>
        <p:spPr>
          <a:xfrm>
            <a:off x="294420" y="2709135"/>
            <a:ext cx="4320480" cy="37599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Educar para o belo é capacitar para superar o que é feio, falso e mau, e abrir-se para Deus, autor de toda a beleza, e para o cuidado com a vida.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D320638-AA92-48DB-9B31-10BF6B996FDA}"/>
              </a:ext>
            </a:extLst>
          </p:cNvPr>
          <p:cNvSpPr txBox="1"/>
          <p:nvPr/>
        </p:nvSpPr>
        <p:spPr>
          <a:xfrm>
            <a:off x="5076056" y="1975939"/>
            <a:ext cx="3888432" cy="28378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Ir além das relações de utilidade e da técnica e abrir-se ao belo, verdadeiro e bom. 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E39E21-E1AB-4A9B-8A33-FB7AD8FAFEFC}"/>
              </a:ext>
            </a:extLst>
          </p:cNvPr>
          <p:cNvSpPr txBox="1"/>
          <p:nvPr/>
        </p:nvSpPr>
        <p:spPr>
          <a:xfrm>
            <a:off x="5076056" y="5013176"/>
            <a:ext cx="3888432" cy="1454822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O que é belo é, em sua base, verdadeiro e bom. 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51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4. AGIR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F9F5CA-832B-4A68-84A8-453CB09A1AD2}"/>
              </a:ext>
            </a:extLst>
          </p:cNvPr>
          <p:cNvSpPr txBox="1"/>
          <p:nvPr/>
        </p:nvSpPr>
        <p:spPr>
          <a:xfrm>
            <a:off x="251520" y="4610483"/>
            <a:ext cx="8712968" cy="532775"/>
          </a:xfrm>
          <a:prstGeom prst="rect">
            <a:avLst/>
          </a:prstGeom>
          <a:solidFill>
            <a:srgbClr val="D8C5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Cultura do encontro e da fraternidade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E39E21-E1AB-4A9B-8A33-FB7AD8FAFEFC}"/>
              </a:ext>
            </a:extLst>
          </p:cNvPr>
          <p:cNvSpPr txBox="1"/>
          <p:nvPr/>
        </p:nvSpPr>
        <p:spPr>
          <a:xfrm>
            <a:off x="257600" y="781498"/>
            <a:ext cx="5466528" cy="993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i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“Vai, e de agora em diante, não peques mais”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(</a:t>
            </a:r>
            <a:r>
              <a:rPr lang="pt-BR" sz="28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Jo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8,11)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9DF31F2-A2EA-41EF-A81E-63FFC98DBD65}"/>
              </a:ext>
            </a:extLst>
          </p:cNvPr>
          <p:cNvSpPr txBox="1"/>
          <p:nvPr/>
        </p:nvSpPr>
        <p:spPr>
          <a:xfrm>
            <a:off x="470584" y="2049985"/>
            <a:ext cx="5040560" cy="9937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Jesus desperta desejo de vida nova.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D090B38-DD66-408B-BE77-30CC99877FFF}"/>
              </a:ext>
            </a:extLst>
          </p:cNvPr>
          <p:cNvSpPr txBox="1"/>
          <p:nvPr/>
        </p:nvSpPr>
        <p:spPr>
          <a:xfrm>
            <a:off x="251520" y="5344497"/>
            <a:ext cx="8712968" cy="532775"/>
          </a:xfrm>
          <a:prstGeom prst="rect">
            <a:avLst/>
          </a:prstGeom>
          <a:solidFill>
            <a:srgbClr val="D8C5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i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Humanizar a educação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via </a:t>
            </a:r>
            <a:r>
              <a:rPr lang="pt-BR" sz="2800" i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pacto educativo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24A976D-0B67-4D88-8F74-3ED5391ED194}"/>
              </a:ext>
            </a:extLst>
          </p:cNvPr>
          <p:cNvSpPr txBox="1"/>
          <p:nvPr/>
        </p:nvSpPr>
        <p:spPr>
          <a:xfrm>
            <a:off x="139800" y="6042932"/>
            <a:ext cx="8968704" cy="532775"/>
          </a:xfrm>
          <a:prstGeom prst="rect">
            <a:avLst/>
          </a:prstGeom>
          <a:solidFill>
            <a:srgbClr val="D8C5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Viver o </a:t>
            </a:r>
            <a:r>
              <a:rPr lang="pt-BR" sz="2800" i="1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humanismo solidário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vangelio del día: “Tampoco yo te condeno. Vete, y en adelante no peques  más” - Mi vida en Xto">
            <a:extLst>
              <a:ext uri="{FF2B5EF4-FFF2-40B4-BE49-F238E27FC236}">
                <a16:creationId xmlns:a16="http://schemas.microsoft.com/office/drawing/2014/main" id="{AF72DA3B-10B9-4703-A6D1-86D4B0AA8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r="3325"/>
          <a:stretch/>
        </p:blipFill>
        <p:spPr bwMode="auto">
          <a:xfrm>
            <a:off x="5796136" y="749920"/>
            <a:ext cx="3202216" cy="258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DC1663-BC4B-4AB4-A7BA-99246AEB63D5}"/>
              </a:ext>
            </a:extLst>
          </p:cNvPr>
          <p:cNvSpPr txBox="1"/>
          <p:nvPr/>
        </p:nvSpPr>
        <p:spPr>
          <a:xfrm>
            <a:off x="261880" y="3443314"/>
            <a:ext cx="8702608" cy="993798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Envia-nos a FALAR COM SABEDORIA E ENSINAR COM AMOR.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66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4. AGIR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F9F5CA-832B-4A68-84A8-453CB09A1AD2}"/>
              </a:ext>
            </a:extLst>
          </p:cNvPr>
          <p:cNvSpPr txBox="1"/>
          <p:nvPr/>
        </p:nvSpPr>
        <p:spPr>
          <a:xfrm>
            <a:off x="272848" y="1532154"/>
            <a:ext cx="8712968" cy="1454822"/>
          </a:xfrm>
          <a:prstGeom prst="rect">
            <a:avLst/>
          </a:prstGeom>
          <a:solidFill>
            <a:srgbClr val="D8C5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P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rojeto de vida = arquitetar o que está por vir: interesses do mercado ou do bem comum.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DC1663-BC4B-4AB4-A7BA-99246AEB63D5}"/>
              </a:ext>
            </a:extLst>
          </p:cNvPr>
          <p:cNvSpPr txBox="1"/>
          <p:nvPr/>
        </p:nvSpPr>
        <p:spPr>
          <a:xfrm>
            <a:off x="272848" y="769736"/>
            <a:ext cx="8702608" cy="532775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Projeto de vida para uma nova sociedade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9CFAC16-3079-4A9D-BA46-D84CD43B549C}"/>
              </a:ext>
            </a:extLst>
          </p:cNvPr>
          <p:cNvSpPr txBox="1"/>
          <p:nvPr/>
        </p:nvSpPr>
        <p:spPr>
          <a:xfrm>
            <a:off x="4419600" y="3276600"/>
            <a:ext cx="4356484" cy="237686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R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esgatar projetos de vida que tenham incidência na </a:t>
            </a:r>
            <a:r>
              <a:rPr lang="pt-BR" sz="2800" dirty="0">
                <a:solidFill>
                  <a:srgbClr val="0066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sociedade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, inseridos no </a:t>
            </a:r>
            <a:r>
              <a:rPr lang="pt-BR" sz="2800" dirty="0">
                <a:solidFill>
                  <a:srgbClr val="0066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projeto de Deus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91A751-8CD2-4A12-8A09-213ED33DEDEA}"/>
              </a:ext>
            </a:extLst>
          </p:cNvPr>
          <p:cNvSpPr txBox="1"/>
          <p:nvPr/>
        </p:nvSpPr>
        <p:spPr>
          <a:xfrm>
            <a:off x="495164" y="3317392"/>
            <a:ext cx="3492388" cy="191584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I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r além da carreira profissional ou do vestibular. 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3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79"/>
            <a:ext cx="8712968" cy="93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dirty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Fraternidade e Educação - </a:t>
            </a:r>
            <a:r>
              <a:rPr lang="pt-BR" sz="2800" i="1" dirty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Fala com sabedoria, ensina com amor </a:t>
            </a:r>
            <a:r>
              <a:rPr lang="pt-BR" sz="2800" dirty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(cf. Pr 31,26)</a:t>
            </a:r>
            <a:endParaRPr lang="pt-BR" sz="4400" dirty="0">
              <a:solidFill>
                <a:srgbClr val="0066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1052736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251520" y="1484784"/>
            <a:ext cx="8712968" cy="1915845"/>
          </a:xfrm>
          <a:prstGeom prst="rect">
            <a:avLst/>
          </a:prstGeom>
          <a:solidFill>
            <a:srgbClr val="BEE1E4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i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Geral: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promover diálogos a partir da realidade educativa do </a:t>
            </a:r>
            <a:r>
              <a:rPr lang="pt-BR" sz="28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Brasil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à luz da fé cristã, propondo caminhos em favor do humanismo integral e solidário. </a:t>
            </a:r>
            <a:endParaRPr lang="pt-BR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75063" y="3832676"/>
            <a:ext cx="8712968" cy="2949718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i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Específicos</a:t>
            </a:r>
            <a:endParaRPr lang="pt-BR" sz="2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Analisar o contexto da educação.</a:t>
            </a:r>
            <a:endParaRPr lang="pt-BR" sz="2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Verificar o impacto das políticas públicas. </a:t>
            </a:r>
            <a:endParaRPr lang="pt-BR" sz="2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Identificar valores e referências da Palavra de Deus e da Tradição cristã em vista de uma educação humanizadora.</a:t>
            </a:r>
            <a:endParaRPr lang="pt-BR" sz="2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46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4. AGIR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F9F5CA-832B-4A68-84A8-453CB09A1AD2}"/>
              </a:ext>
            </a:extLst>
          </p:cNvPr>
          <p:cNvSpPr txBox="1"/>
          <p:nvPr/>
        </p:nvSpPr>
        <p:spPr>
          <a:xfrm>
            <a:off x="272848" y="1532154"/>
            <a:ext cx="8712968" cy="1454822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Educação integral, inclusiva e dialógica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	P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roposta do Papa Francisco  = </a:t>
            </a:r>
            <a:r>
              <a:rPr lang="pt-BR" sz="2800" i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Pacto Educativo Global</a:t>
            </a: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  <a:endParaRPr lang="pt-BR" sz="2800" i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DC1663-BC4B-4AB4-A7BA-99246AEB63D5}"/>
              </a:ext>
            </a:extLst>
          </p:cNvPr>
          <p:cNvSpPr txBox="1"/>
          <p:nvPr/>
        </p:nvSpPr>
        <p:spPr>
          <a:xfrm>
            <a:off x="272848" y="769736"/>
            <a:ext cx="8702608" cy="532775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Nova realidade para a educação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9CFAC16-3079-4A9D-BA46-D84CD43B549C}"/>
              </a:ext>
            </a:extLst>
          </p:cNvPr>
          <p:cNvSpPr txBox="1"/>
          <p:nvPr/>
        </p:nvSpPr>
        <p:spPr>
          <a:xfrm>
            <a:off x="272848" y="3276600"/>
            <a:ext cx="8691640" cy="99379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Aldeia que educa: família, Igreja, escola, sociedade (debates e iniciativas)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98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4. AGIR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F9F5CA-832B-4A68-84A8-453CB09A1AD2}"/>
              </a:ext>
            </a:extLst>
          </p:cNvPr>
          <p:cNvSpPr txBox="1"/>
          <p:nvPr/>
        </p:nvSpPr>
        <p:spPr>
          <a:xfrm>
            <a:off x="272848" y="1532154"/>
            <a:ext cx="8712968" cy="2787238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i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Humanismo Solidário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e </a:t>
            </a:r>
            <a:r>
              <a:rPr lang="pt-BR" sz="2800" i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Civilização do Amor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C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ultura do diálogo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G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lobalizar a esperança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V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erdadeira inclusão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R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edes de cooperação</a:t>
            </a:r>
            <a:endParaRPr lang="pt-BR" sz="2800" i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DC1663-BC4B-4AB4-A7BA-99246AEB63D5}"/>
              </a:ext>
            </a:extLst>
          </p:cNvPr>
          <p:cNvSpPr txBox="1"/>
          <p:nvPr/>
        </p:nvSpPr>
        <p:spPr>
          <a:xfrm>
            <a:off x="272848" y="769736"/>
            <a:ext cx="8702608" cy="532775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Educar para um novo humanismo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140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4. AGIR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F9F5CA-832B-4A68-84A8-453CB09A1AD2}"/>
              </a:ext>
            </a:extLst>
          </p:cNvPr>
          <p:cNvSpPr txBox="1"/>
          <p:nvPr/>
        </p:nvSpPr>
        <p:spPr>
          <a:xfrm>
            <a:off x="272848" y="1532154"/>
            <a:ext cx="8712968" cy="4170309"/>
          </a:xfrm>
          <a:prstGeom prst="rect">
            <a:avLst/>
          </a:prstGeom>
          <a:solidFill>
            <a:srgbClr val="D6E5FE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Pandemia: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R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edescobrir o cuidado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R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epensar a vida, a família, o uso das redes sociais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E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vangelização a partir das modernas tecnologias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</a:rPr>
              <a:t>	F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ormação de agentes em vista do desenvolvimento humano integral.</a:t>
            </a:r>
            <a:endParaRPr lang="pt-BR" sz="2800" i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DC1663-BC4B-4AB4-A7BA-99246AEB63D5}"/>
              </a:ext>
            </a:extLst>
          </p:cNvPr>
          <p:cNvSpPr txBox="1"/>
          <p:nvPr/>
        </p:nvSpPr>
        <p:spPr>
          <a:xfrm>
            <a:off x="272848" y="769736"/>
            <a:ext cx="8702608" cy="532775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Educar é iniciar processos</a:t>
            </a:r>
            <a:endParaRPr lang="pt-BR" sz="2800" i="1" dirty="0">
              <a:solidFill>
                <a:srgbClr val="0066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208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4. AGIR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F9F5CA-832B-4A68-84A8-453CB09A1AD2}"/>
              </a:ext>
            </a:extLst>
          </p:cNvPr>
          <p:cNvSpPr txBox="1"/>
          <p:nvPr/>
        </p:nvSpPr>
        <p:spPr>
          <a:xfrm>
            <a:off x="313232" y="1532154"/>
            <a:ext cx="5482904" cy="532775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Formação dos professores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DC1663-BC4B-4AB4-A7BA-99246AEB63D5}"/>
              </a:ext>
            </a:extLst>
          </p:cNvPr>
          <p:cNvSpPr txBox="1"/>
          <p:nvPr/>
        </p:nvSpPr>
        <p:spPr>
          <a:xfrm>
            <a:off x="272848" y="769736"/>
            <a:ext cx="8702608" cy="532775"/>
          </a:xfrm>
          <a:prstGeom prst="rect">
            <a:avLst/>
          </a:prstGeom>
          <a:solidFill>
            <a:srgbClr val="D6E5FE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Inspiração para iniciar processos</a:t>
            </a:r>
            <a:endParaRPr lang="pt-BR" sz="2800" i="1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D66937-E6DA-4EF9-826D-6401B34E4950}"/>
              </a:ext>
            </a:extLst>
          </p:cNvPr>
          <p:cNvSpPr txBox="1"/>
          <p:nvPr/>
        </p:nvSpPr>
        <p:spPr>
          <a:xfrm>
            <a:off x="6228184" y="1532154"/>
            <a:ext cx="2736304" cy="532775"/>
          </a:xfrm>
          <a:prstGeom prst="rect">
            <a:avLst/>
          </a:prstGeom>
          <a:solidFill>
            <a:srgbClr val="FFF0D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4387898-FB3B-48D6-A5E5-EA42042BD714}"/>
              </a:ext>
            </a:extLst>
          </p:cNvPr>
          <p:cNvSpPr txBox="1"/>
          <p:nvPr/>
        </p:nvSpPr>
        <p:spPr>
          <a:xfrm>
            <a:off x="313232" y="2398633"/>
            <a:ext cx="4168080" cy="993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 e bens culturais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D9B5C9-E01C-42AA-AE50-15EFFA4C50D8}"/>
              </a:ext>
            </a:extLst>
          </p:cNvPr>
          <p:cNvSpPr txBox="1"/>
          <p:nvPr/>
        </p:nvSpPr>
        <p:spPr>
          <a:xfrm>
            <a:off x="4860032" y="2404377"/>
            <a:ext cx="4104456" cy="532775"/>
          </a:xfrm>
          <a:prstGeom prst="rect">
            <a:avLst/>
          </a:prstGeom>
          <a:solidFill>
            <a:srgbClr val="EFCDDE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Ensino Religioso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EC01A43-C304-4B39-B9DA-3B94D873CD32}"/>
              </a:ext>
            </a:extLst>
          </p:cNvPr>
          <p:cNvSpPr txBox="1"/>
          <p:nvPr/>
        </p:nvSpPr>
        <p:spPr>
          <a:xfrm>
            <a:off x="5508104" y="3313684"/>
            <a:ext cx="3322664" cy="532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AEC84A-A9BB-46B2-B32B-B0F4B2DF5A08}"/>
              </a:ext>
            </a:extLst>
          </p:cNvPr>
          <p:cNvSpPr txBox="1"/>
          <p:nvPr/>
        </p:nvSpPr>
        <p:spPr>
          <a:xfrm>
            <a:off x="224456" y="3580071"/>
            <a:ext cx="4635576" cy="1454822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 pastoral nas comunidades eclesiais missionárias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6EFC757-DF58-4E2C-A0AF-B617980B6008}"/>
              </a:ext>
            </a:extLst>
          </p:cNvPr>
          <p:cNvSpPr txBox="1"/>
          <p:nvPr/>
        </p:nvSpPr>
        <p:spPr>
          <a:xfrm>
            <a:off x="5096600" y="4065661"/>
            <a:ext cx="3805392" cy="14548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Serviços pastorais em favor da educação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3A66D66-9FF9-423F-805D-045BD15407FB}"/>
              </a:ext>
            </a:extLst>
          </p:cNvPr>
          <p:cNvSpPr txBox="1"/>
          <p:nvPr/>
        </p:nvSpPr>
        <p:spPr>
          <a:xfrm>
            <a:off x="376856" y="5222533"/>
            <a:ext cx="4104456" cy="532775"/>
          </a:xfrm>
          <a:prstGeom prst="rect">
            <a:avLst/>
          </a:prstGeom>
          <a:solidFill>
            <a:srgbClr val="FFF0D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 na escola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D19C38-F5E9-4E33-BB9E-5ACC56038C40}"/>
              </a:ext>
            </a:extLst>
          </p:cNvPr>
          <p:cNvSpPr txBox="1"/>
          <p:nvPr/>
        </p:nvSpPr>
        <p:spPr>
          <a:xfrm>
            <a:off x="4419600" y="5891046"/>
            <a:ext cx="4275144" cy="532775"/>
          </a:xfrm>
          <a:prstGeom prst="rect">
            <a:avLst/>
          </a:prstGeom>
          <a:solidFill>
            <a:srgbClr val="D8C5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católica</a:t>
            </a:r>
          </a:p>
        </p:txBody>
      </p:sp>
    </p:spTree>
    <p:extLst>
      <p:ext uri="{BB962C8B-B14F-4D97-AF65-F5344CB8AC3E}">
        <p14:creationId xmlns:p14="http://schemas.microsoft.com/office/powerpoint/2010/main" val="2852316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4. AGIR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F9F5CA-832B-4A68-84A8-453CB09A1AD2}"/>
              </a:ext>
            </a:extLst>
          </p:cNvPr>
          <p:cNvSpPr txBox="1"/>
          <p:nvPr/>
        </p:nvSpPr>
        <p:spPr>
          <a:xfrm>
            <a:off x="313232" y="1532154"/>
            <a:ext cx="3610696" cy="993798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Educar para uma nova economia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DC1663-BC4B-4AB4-A7BA-99246AEB63D5}"/>
              </a:ext>
            </a:extLst>
          </p:cNvPr>
          <p:cNvSpPr txBox="1"/>
          <p:nvPr/>
        </p:nvSpPr>
        <p:spPr>
          <a:xfrm>
            <a:off x="272848" y="769736"/>
            <a:ext cx="8702608" cy="532775"/>
          </a:xfrm>
          <a:prstGeom prst="rect">
            <a:avLst/>
          </a:prstGeom>
          <a:solidFill>
            <a:srgbClr val="D6E5FE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Inspiração para iniciar processos</a:t>
            </a:r>
            <a:endParaRPr lang="pt-BR" sz="2800" i="1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D66937-E6DA-4EF9-826D-6401B34E4950}"/>
              </a:ext>
            </a:extLst>
          </p:cNvPr>
          <p:cNvSpPr txBox="1"/>
          <p:nvPr/>
        </p:nvSpPr>
        <p:spPr>
          <a:xfrm>
            <a:off x="4724400" y="1532154"/>
            <a:ext cx="4177592" cy="1454822"/>
          </a:xfrm>
          <a:prstGeom prst="rect">
            <a:avLst/>
          </a:prstGeom>
          <a:solidFill>
            <a:srgbClr val="FFF0D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Tarefas educativas urgentes da Igreja e da sociedade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AEC84A-A9BB-46B2-B32B-B0F4B2DF5A08}"/>
              </a:ext>
            </a:extLst>
          </p:cNvPr>
          <p:cNvSpPr txBox="1"/>
          <p:nvPr/>
        </p:nvSpPr>
        <p:spPr>
          <a:xfrm>
            <a:off x="248872" y="2779701"/>
            <a:ext cx="3915496" cy="993798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para a família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6EFC757-DF58-4E2C-A0AF-B617980B6008}"/>
              </a:ext>
            </a:extLst>
          </p:cNvPr>
          <p:cNvSpPr txBox="1"/>
          <p:nvPr/>
        </p:nvSpPr>
        <p:spPr>
          <a:xfrm>
            <a:off x="282360" y="4510628"/>
            <a:ext cx="8394096" cy="1454822"/>
          </a:xfrm>
          <a:prstGeom prst="rect">
            <a:avLst/>
          </a:prstGeom>
          <a:solidFill>
            <a:srgbClr val="CBCA96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Avaliar o compromisso com a Educação: 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qualidade, objetivos, políticas públicas, instituições, relações família e escola. </a:t>
            </a:r>
          </a:p>
        </p:txBody>
      </p:sp>
    </p:spTree>
    <p:extLst>
      <p:ext uri="{BB962C8B-B14F-4D97-AF65-F5344CB8AC3E}">
        <p14:creationId xmlns:p14="http://schemas.microsoft.com/office/powerpoint/2010/main" val="35894351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79"/>
            <a:ext cx="8712968" cy="8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5. FALA COM SABEDORIA, 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ENSINA COM AMOR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89024" y="980728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F9F5CA-832B-4A68-84A8-453CB09A1AD2}"/>
              </a:ext>
            </a:extLst>
          </p:cNvPr>
          <p:cNvSpPr txBox="1"/>
          <p:nvPr/>
        </p:nvSpPr>
        <p:spPr>
          <a:xfrm>
            <a:off x="189024" y="1362781"/>
            <a:ext cx="4678232" cy="1531766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</a:t>
            </a:r>
            <a:r>
              <a:rPr lang="pt-BR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Francisco: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José = modelo de educador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AEC84A-A9BB-46B2-B32B-B0F4B2DF5A08}"/>
              </a:ext>
            </a:extLst>
          </p:cNvPr>
          <p:cNvSpPr txBox="1"/>
          <p:nvPr/>
        </p:nvSpPr>
        <p:spPr>
          <a:xfrm>
            <a:off x="931764" y="3429000"/>
            <a:ext cx="3192752" cy="1915845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Educou Jesus em idade, sabedoria e graça</a:t>
            </a:r>
          </a:p>
        </p:txBody>
      </p:sp>
      <p:pic>
        <p:nvPicPr>
          <p:cNvPr id="5" name="Imagem 4" descr="Foto de uma criança&#10;&#10;Descrição gerada automaticamente com confiança média">
            <a:extLst>
              <a:ext uri="{FF2B5EF4-FFF2-40B4-BE49-F238E27FC236}">
                <a16:creationId xmlns:a16="http://schemas.microsoft.com/office/drawing/2014/main" id="{DF93A4EF-A1D2-40F1-84CA-F070B16C8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99476"/>
            <a:ext cx="3417168" cy="51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73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Imagens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Você também pediria água à samaritana como fez Jesus">
            <a:extLst>
              <a:ext uri="{FF2B5EF4-FFF2-40B4-BE49-F238E27FC236}">
                <a16:creationId xmlns:a16="http://schemas.microsoft.com/office/drawing/2014/main" id="{CE9F973D-5863-45B2-B657-D3ABBF60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E39E21-E1AB-4A9B-8A33-FB7AD8FAFEFC}"/>
              </a:ext>
            </a:extLst>
          </p:cNvPr>
          <p:cNvSpPr txBox="1"/>
          <p:nvPr/>
        </p:nvSpPr>
        <p:spPr>
          <a:xfrm>
            <a:off x="257600" y="781498"/>
            <a:ext cx="8706888" cy="5314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Cartaz CF 1982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https://campanhas.cnbb.org.br/campanha/fraternidade1982</a:t>
            </a:r>
            <a:endParaRPr lang="pt-B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Cartaz CF 1998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https://campanhas.cnbb.org.br/campanha/fraternidade1998</a:t>
            </a:r>
            <a:endParaRPr lang="pt-B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Cartaz CF 2022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https://campanhas.cnbb.org.br/campanha/campanha-da-fraternidade-2022</a:t>
            </a:r>
            <a:endParaRPr lang="pt-B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Jesus na sinagoga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https://deusbibliaepoesia.wordpress.com/2019/01/27/jesus-na-sinagoga-de-nazare/</a:t>
            </a:r>
            <a:endParaRPr lang="pt-BR" sz="16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Sagrada Família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https://www.facebook.com/acervo.virtual.jesus/photos/homenagem-ao-dia-do-trabalhador-1-de-maio-jesus-filho-de-jos%C3%A9-o-carpinteiro-mate/1403464376499948/</a:t>
            </a:r>
            <a:endParaRPr lang="pt-B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Jesus ensinando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https://imagensbiblicas.wordpress.com/tag/apostolos/</a:t>
            </a:r>
            <a:endParaRPr lang="pt-B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Jesus e samaritana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http://ujucasp.org.br/site/2020/03/12/jesus-e-a-samaritana-a-beira-do-poco-de-jaco-joao-45-42/</a:t>
            </a:r>
            <a:endParaRPr lang="pt-B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Ascensão de Jesus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https://imagensbiblicas.wordpress.com/tag/ascensao-de-cristo/</a:t>
            </a:r>
            <a:endParaRPr lang="pt-B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latin typeface="+mn-lt"/>
                <a:ea typeface="Calibri" panose="020F0502020204030204" pitchFamily="34" charset="0"/>
              </a:rPr>
              <a:t>Logo do Pacto Educativo Global. 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</a:rPr>
              <a:t>https://champagnat.org/pt/pactoeducativovaticano/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+mn-lt"/>
                <a:ea typeface="Calibri" panose="020F0502020204030204" pitchFamily="34" charset="0"/>
              </a:rPr>
              <a:t>Jesus e a mulher adúltera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https://mividaenxto.com/evangelio-del-dia-tampoco-yo-te-condeno-vete-y-en-adelante-no-peques-mas/</a:t>
            </a:r>
            <a:endParaRPr lang="pt-BR" sz="1600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São José e Menino Jesus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https://www.osj.org.br/josefologia/caminhando-com-sao-jose-na-estrada-de-jesus/</a:t>
            </a:r>
          </a:p>
        </p:txBody>
      </p:sp>
    </p:spTree>
    <p:extLst>
      <p:ext uri="{BB962C8B-B14F-4D97-AF65-F5344CB8AC3E}">
        <p14:creationId xmlns:p14="http://schemas.microsoft.com/office/powerpoint/2010/main" val="18629266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0000CC"/>
                </a:solidFill>
                <a:effectLst>
                  <a:glow rad="101600">
                    <a:srgbClr val="FFC0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ORAÇÃO DA CF 2022</a:t>
            </a:r>
            <a:endParaRPr lang="pt-BR" sz="3400" b="1" dirty="0">
              <a:solidFill>
                <a:srgbClr val="0000CC"/>
              </a:solidFill>
              <a:effectLst>
                <a:glow rad="101600">
                  <a:srgbClr val="FFC000"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 w="762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>
            <a:extLst>
              <a:ext uri="{FF2B5EF4-FFF2-40B4-BE49-F238E27FC236}">
                <a16:creationId xmlns:a16="http://schemas.microsoft.com/office/drawing/2014/main" id="{BDD01A7D-CA16-417F-A27C-12948D838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836712"/>
            <a:ext cx="8853028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Pai Santo, neste tempo favorável 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de conversão e compromisso,</a:t>
            </a:r>
            <a:br>
              <a:rPr lang="pt-BR" sz="2600" b="0" i="1" dirty="0">
                <a:effectLst/>
                <a:latin typeface="Arial Black" panose="020B0A04020102020204" pitchFamily="34" charset="0"/>
              </a:rPr>
            </a:br>
            <a:r>
              <a:rPr lang="pt-BR" sz="2600" b="0" i="1" dirty="0">
                <a:effectLst/>
                <a:latin typeface="Arial Black" panose="020B0A04020102020204" pitchFamily="34" charset="0"/>
              </a:rPr>
              <a:t>dai-nos a graça de sermos educados 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pela Palavra que liberta e salva.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Livrai-nos da influência negativa 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de uma cultura em que</a:t>
            </a:r>
            <a:br>
              <a:rPr lang="pt-BR" sz="2600" b="0" i="1" dirty="0">
                <a:effectLst/>
                <a:latin typeface="Arial Black" panose="020B0A04020102020204" pitchFamily="34" charset="0"/>
              </a:rPr>
            </a:br>
            <a:r>
              <a:rPr lang="pt-BR" sz="2600" b="0" i="1" dirty="0">
                <a:effectLst/>
                <a:latin typeface="Arial Black" panose="020B0A04020102020204" pitchFamily="34" charset="0"/>
              </a:rPr>
              <a:t>a educação não é assumida 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como ato de amor aos irmãos</a:t>
            </a:r>
            <a:br>
              <a:rPr lang="pt-BR" sz="2600" b="0" i="1" dirty="0">
                <a:effectLst/>
                <a:latin typeface="Arial Black" panose="020B0A04020102020204" pitchFamily="34" charset="0"/>
              </a:rPr>
            </a:br>
            <a:r>
              <a:rPr lang="pt-BR" sz="2600" b="0" i="1" dirty="0">
                <a:effectLst/>
                <a:latin typeface="Arial Black" panose="020B0A04020102020204" pitchFamily="34" charset="0"/>
              </a:rPr>
              <a:t>e de esperança no ser humano.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Renovai-nos com a vossa graça para vencermos o medo, o desânimo e o cansaço,</a:t>
            </a:r>
            <a:br>
              <a:rPr lang="pt-BR" sz="2600" b="0" i="1" dirty="0">
                <a:effectLst/>
                <a:latin typeface="Arial Black" panose="020B0A04020102020204" pitchFamily="34" charset="0"/>
              </a:rPr>
            </a:br>
            <a:r>
              <a:rPr lang="pt-BR" sz="2600" b="0" i="1" dirty="0">
                <a:effectLst/>
                <a:latin typeface="Arial Black" panose="020B0A04020102020204" pitchFamily="34" charset="0"/>
              </a:rPr>
              <a:t>e ajudai-nos a promover uma educação integral, fraterna e solidária.</a:t>
            </a:r>
          </a:p>
        </p:txBody>
      </p:sp>
    </p:spTree>
    <p:extLst>
      <p:ext uri="{BB962C8B-B14F-4D97-AF65-F5344CB8AC3E}">
        <p14:creationId xmlns:p14="http://schemas.microsoft.com/office/powerpoint/2010/main" val="20275578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0000CC"/>
                </a:solidFill>
                <a:effectLst>
                  <a:glow rad="101600">
                    <a:srgbClr val="FFC0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ORAÇÃO DA CF 2022</a:t>
            </a:r>
            <a:endParaRPr lang="pt-BR" sz="3400" b="1" dirty="0">
              <a:solidFill>
                <a:srgbClr val="0000CC"/>
              </a:solidFill>
              <a:effectLst>
                <a:glow rad="101600">
                  <a:srgbClr val="FFC000"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 w="762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>
            <a:extLst>
              <a:ext uri="{FF2B5EF4-FFF2-40B4-BE49-F238E27FC236}">
                <a16:creationId xmlns:a16="http://schemas.microsoft.com/office/drawing/2014/main" id="{BDD01A7D-CA16-417F-A27C-12948D838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90" y="836712"/>
            <a:ext cx="8853028" cy="583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Fortalecei-nos, para que sejamos corajosos 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na missão de educar para a vida plena 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em família, em comunidades eclesiais missionárias, nas escolas, nas universidades e em todos os ambientes.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Ensinai-nos a falar com sabedoria 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e educar com amor!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Fazei com que a Virgem Maria, Mãe educadora, com a sabedoria dos pequenos e pobres,</a:t>
            </a:r>
            <a:br>
              <a:rPr lang="pt-BR" sz="2600" b="0" i="1" dirty="0">
                <a:effectLst/>
                <a:latin typeface="Arial Black" panose="020B0A04020102020204" pitchFamily="34" charset="0"/>
              </a:rPr>
            </a:br>
            <a:r>
              <a:rPr lang="pt-BR" sz="2600" b="0" i="1" dirty="0">
                <a:effectLst/>
                <a:latin typeface="Arial Black" panose="020B0A04020102020204" pitchFamily="34" charset="0"/>
              </a:rPr>
              <a:t>nos ajude a educar e servir 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com a pedagogia do diálogo, 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da solidariedade e da paz.</a:t>
            </a:r>
          </a:p>
          <a:p>
            <a:pPr algn="ctr" fontAlgn="base"/>
            <a:r>
              <a:rPr lang="pt-BR" sz="2600" b="0" i="1" dirty="0">
                <a:effectLst/>
                <a:latin typeface="Arial Black" panose="020B0A04020102020204" pitchFamily="34" charset="0"/>
              </a:rPr>
              <a:t>Por Jesus, vosso Filho amado, no Espírito, Senhor que dá a vida. Amém.</a:t>
            </a:r>
          </a:p>
        </p:txBody>
      </p:sp>
    </p:spTree>
    <p:extLst>
      <p:ext uri="{BB962C8B-B14F-4D97-AF65-F5344CB8AC3E}">
        <p14:creationId xmlns:p14="http://schemas.microsoft.com/office/powerpoint/2010/main" val="22507823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ORAÇÃO DA CFE 2021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>
            <a:extLst>
              <a:ext uri="{FF2B5EF4-FFF2-40B4-BE49-F238E27FC236}">
                <a16:creationId xmlns:a16="http://schemas.microsoft.com/office/drawing/2014/main" id="{BDD01A7D-CA16-417F-A27C-12948D838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90" y="1844824"/>
            <a:ext cx="8853028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Torna-nos pessoas sensíveis e disponíveis para servir a toda a humanidade,</a:t>
            </a:r>
            <a:b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especial, aos mais pobres e fragilizados,</a:t>
            </a:r>
            <a:b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fim de que possamos testemunhar </a:t>
            </a:r>
          </a:p>
          <a:p>
            <a:pPr algn="ctr"/>
            <a: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Teu amor redentor</a:t>
            </a:r>
            <a:b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partilhar suas dores e angústias, </a:t>
            </a:r>
          </a:p>
          <a:p>
            <a:pPr algn="ctr"/>
            <a: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suas alegrias e esperanças,</a:t>
            </a:r>
            <a:b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caminhando pelas veredas da amorosidade.</a:t>
            </a:r>
            <a:endParaRPr lang="pt-BR" sz="32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Jesus Cristo, nossa paz,</a:t>
            </a:r>
            <a:b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Espírito Santo, </a:t>
            </a:r>
          </a:p>
          <a:p>
            <a:pPr algn="ctr"/>
            <a:r>
              <a:rPr lang="pt-BR" sz="32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sopro restaurador da vida. Amém.</a:t>
            </a:r>
            <a:endParaRPr lang="pt-BR" sz="32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8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79"/>
            <a:ext cx="8712968" cy="93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dirty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Fraternidade e Educação - </a:t>
            </a:r>
            <a:r>
              <a:rPr lang="pt-BR" sz="2800" i="1" dirty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Fala com sabedoria, ensina com amor </a:t>
            </a:r>
            <a:r>
              <a:rPr lang="pt-BR" sz="2800" dirty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(cf. Pr 31,26)</a:t>
            </a:r>
            <a:endParaRPr lang="pt-BR" sz="4400" dirty="0">
              <a:solidFill>
                <a:srgbClr val="0066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1052736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51520" y="1196752"/>
            <a:ext cx="8712968" cy="5518498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Pensar o papel da família, comunidade e sociedade no processo educativo, com educadores e instituições de ensino.</a:t>
            </a:r>
            <a:endParaRPr lang="pt-BR" sz="2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Incentivar propostas educativas que,, promovam a dignidade humana, a experiência do transcendente, a cultura do encontro e o cuidado com a casa comum.</a:t>
            </a:r>
            <a:endParaRPr lang="pt-BR" sz="2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Estimular a organização do serviço pastoral nos espaços educativos.</a:t>
            </a:r>
            <a:endParaRPr lang="pt-BR" sz="2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Promover uma educação comprometida com novas formas de economia, política e progresso a serviço da vida.</a:t>
            </a:r>
            <a:endParaRPr lang="pt-BR" sz="2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5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238EB35-A9BB-44F1-B774-4068BAE73587}"/>
              </a:ext>
            </a:extLst>
          </p:cNvPr>
          <p:cNvSpPr txBox="1"/>
          <p:nvPr/>
        </p:nvSpPr>
        <p:spPr>
          <a:xfrm>
            <a:off x="251520" y="813773"/>
            <a:ext cx="5040560" cy="204671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Escutar é mais que ouvir</a:t>
            </a:r>
          </a:p>
          <a:p>
            <a:pPr algn="ctr">
              <a:spcAft>
                <a:spcPts val="600"/>
              </a:spcAft>
            </a:pPr>
            <a:r>
              <a:rPr lang="pt-BR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Essencial</a:t>
            </a: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</a:p>
          <a:p>
            <a:pPr algn="ctr">
              <a:spcAft>
                <a:spcPts val="600"/>
              </a:spcAft>
            </a:pPr>
            <a:r>
              <a:rPr lang="pt-BR" sz="2800" b="1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Excesso de informação</a:t>
            </a:r>
            <a:endParaRPr lang="pt-BR" sz="2800" b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1CE4BC7-C001-46EF-BE8F-AA67EB32D30F}"/>
              </a:ext>
            </a:extLst>
          </p:cNvPr>
          <p:cNvSpPr txBox="1"/>
          <p:nvPr/>
        </p:nvSpPr>
        <p:spPr>
          <a:xfrm>
            <a:off x="5554913" y="1484784"/>
            <a:ext cx="3337567" cy="2400657"/>
          </a:xfrm>
          <a:prstGeom prst="rect">
            <a:avLst/>
          </a:prstGeom>
          <a:solidFill>
            <a:srgbClr val="D8FFC5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Pedagogia da escuta </a:t>
            </a:r>
          </a:p>
          <a:p>
            <a:pPr algn="ctr"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</a:p>
          <a:p>
            <a:pPr algn="ctr">
              <a:spcAft>
                <a:spcPts val="600"/>
              </a:spcAft>
            </a:pP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edagogias silenciadoras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204711" y="3568488"/>
            <a:ext cx="5040561" cy="138499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Escutar os sinais dos tempos </a:t>
            </a:r>
            <a:r>
              <a:rPr lang="pt-BR" sz="2800" b="1" i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(S. João XXIII e Conc. Vaticano II)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5657181"/>
            <a:ext cx="875977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Pandemia </a:t>
            </a: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potencial pedagógico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0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238EB35-A9BB-44F1-B774-4068BAE73587}"/>
              </a:ext>
            </a:extLst>
          </p:cNvPr>
          <p:cNvSpPr txBox="1"/>
          <p:nvPr/>
        </p:nvSpPr>
        <p:spPr>
          <a:xfrm>
            <a:off x="270074" y="2060848"/>
            <a:ext cx="86944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Repensar: estilos de vida, relações, sociedade e sentido da existência </a:t>
            </a:r>
            <a:endParaRPr lang="pt-BR" sz="2800" b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251519" y="3573016"/>
            <a:ext cx="8712968" cy="95410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Potencializou o que existia: avanços tecnológicos e desigualdade social</a:t>
            </a:r>
            <a:endParaRPr lang="pt-BR" sz="2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954107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Pandemia da Covid 19: lições e compromissos 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6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2980"/>
            <a:ext cx="8712968" cy="4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2. ESCUTAR</a:t>
            </a:r>
            <a:endParaRPr lang="pt-BR" sz="3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238EB35-A9BB-44F1-B774-4068BAE73587}"/>
              </a:ext>
            </a:extLst>
          </p:cNvPr>
          <p:cNvSpPr txBox="1"/>
          <p:nvPr/>
        </p:nvSpPr>
        <p:spPr>
          <a:xfrm>
            <a:off x="224793" y="2105847"/>
            <a:ext cx="8694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Crise = reconstrução de projetos</a:t>
            </a:r>
            <a:endParaRPr lang="pt-BR" sz="2800" b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CFFB7-2838-4DAE-A356-ABDD838E2D4F}"/>
              </a:ext>
            </a:extLst>
          </p:cNvPr>
          <p:cNvSpPr txBox="1"/>
          <p:nvPr/>
        </p:nvSpPr>
        <p:spPr>
          <a:xfrm>
            <a:off x="255567" y="3167390"/>
            <a:ext cx="8712968" cy="523220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de vida </a:t>
            </a:r>
            <a:r>
              <a:rPr lang="pt-BR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 Projeto de sociedade</a:t>
            </a:r>
            <a:endParaRPr lang="pt-BR" sz="2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7DF37-FF9A-4CD3-8F1D-5D5EA573722B}"/>
              </a:ext>
            </a:extLst>
          </p:cNvPr>
          <p:cNvSpPr txBox="1"/>
          <p:nvPr/>
        </p:nvSpPr>
        <p:spPr>
          <a:xfrm>
            <a:off x="204711" y="731011"/>
            <a:ext cx="8759777" cy="954107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projeto de vida e </a:t>
            </a:r>
          </a:p>
          <a:p>
            <a:pPr algn="ctr">
              <a:spcAft>
                <a:spcPts val="0"/>
              </a:spcAft>
            </a:pP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projeto de sociedade</a:t>
            </a:r>
            <a:endParaRPr lang="pt-BR" sz="2800" b="1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574B2F3-36A6-403D-8A2E-9D52A0742395}"/>
              </a:ext>
            </a:extLst>
          </p:cNvPr>
          <p:cNvSpPr txBox="1"/>
          <p:nvPr/>
        </p:nvSpPr>
        <p:spPr>
          <a:xfrm>
            <a:off x="251520" y="4111339"/>
            <a:ext cx="8712968" cy="232371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Educar para reverter esvaziamento do coletivo e crise do compromisso comunitário</a:t>
            </a:r>
          </a:p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Desilu</a:t>
            </a: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do coletivo </a:t>
            </a:r>
            <a:r>
              <a:rPr lang="pt-BR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ilusão individualista</a:t>
            </a:r>
            <a:endParaRPr lang="pt-BR" sz="2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9585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3176</Words>
  <Application>Microsoft Office PowerPoint</Application>
  <PresentationFormat>Apresentação na tela (4:3)</PresentationFormat>
  <Paragraphs>382</Paragraphs>
  <Slides>59</Slides>
  <Notes>59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3" baseType="lpstr">
      <vt:lpstr>Arial</vt:lpstr>
      <vt:lpstr>Arial Black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PARITCULAR</dc:creator>
  <cp:lastModifiedBy>'Marcio Coelho</cp:lastModifiedBy>
  <cp:revision>589</cp:revision>
  <dcterms:created xsi:type="dcterms:W3CDTF">2010-11-10T15:46:18Z</dcterms:created>
  <dcterms:modified xsi:type="dcterms:W3CDTF">2022-02-09T01:08:19Z</dcterms:modified>
</cp:coreProperties>
</file>